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99" r:id="rId5"/>
    <p:sldMasterId id="2147483701" r:id="rId6"/>
  </p:sldMasterIdLst>
  <p:notesMasterIdLst>
    <p:notesMasterId r:id="rId27"/>
  </p:notesMasterIdLst>
  <p:handoutMasterIdLst>
    <p:handoutMasterId r:id="rId28"/>
  </p:handoutMasterIdLst>
  <p:sldIdLst>
    <p:sldId id="2146846429" r:id="rId7"/>
    <p:sldId id="2147470201" r:id="rId8"/>
    <p:sldId id="2146846282" r:id="rId9"/>
    <p:sldId id="2147470202" r:id="rId10"/>
    <p:sldId id="2147470208" r:id="rId11"/>
    <p:sldId id="2147470207" r:id="rId12"/>
    <p:sldId id="2147470203" r:id="rId13"/>
    <p:sldId id="2147470209" r:id="rId14"/>
    <p:sldId id="2147470211" r:id="rId15"/>
    <p:sldId id="2147470212" r:id="rId16"/>
    <p:sldId id="2147470216" r:id="rId17"/>
    <p:sldId id="2147470217" r:id="rId18"/>
    <p:sldId id="2147470229" r:id="rId19"/>
    <p:sldId id="2147470219" r:id="rId20"/>
    <p:sldId id="2147470226" r:id="rId21"/>
    <p:sldId id="2147470220" r:id="rId22"/>
    <p:sldId id="2147470221" r:id="rId23"/>
    <p:sldId id="2147470222" r:id="rId24"/>
    <p:sldId id="2147470223" r:id="rId25"/>
    <p:sldId id="2147470225" r:id="rId26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29"/>
      <p:bold r:id="rId30"/>
      <p:italic r:id="rId31"/>
      <p:boldItalic r:id="rId32"/>
    </p:embeddedFont>
    <p:embeddedFont>
      <p:font typeface="Arial Nova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67C2F7A-C6F8-4DD9-A304-D697A30944A8}">
          <p14:sldIdLst>
            <p14:sldId id="2146846429"/>
            <p14:sldId id="2147470201"/>
          </p14:sldIdLst>
        </p14:section>
        <p14:section name="Cybersecurity in the Modern Age" id="{E1A20C02-7FAE-45D0-A245-859DC7DDA5AE}">
          <p14:sldIdLst>
            <p14:sldId id="2146846282"/>
            <p14:sldId id="2147470202"/>
            <p14:sldId id="2147470208"/>
            <p14:sldId id="2147470207"/>
            <p14:sldId id="2147470203"/>
          </p14:sldIdLst>
        </p14:section>
        <p14:section name="What is the problem?" id="{3A866B18-FACA-43A1-81DC-74177A3E9944}">
          <p14:sldIdLst>
            <p14:sldId id="2147470209"/>
            <p14:sldId id="2147470211"/>
            <p14:sldId id="2147470212"/>
            <p14:sldId id="2147470216"/>
          </p14:sldIdLst>
        </p14:section>
        <p14:section name="What is the solution?" id="{F9B9392B-0E75-4523-947C-ED71FCB2A2F7}">
          <p14:sldIdLst>
            <p14:sldId id="2147470217"/>
            <p14:sldId id="2147470229"/>
            <p14:sldId id="2147470219"/>
            <p14:sldId id="2147470226"/>
            <p14:sldId id="2147470220"/>
            <p14:sldId id="2147470221"/>
            <p14:sldId id="2147470222"/>
            <p14:sldId id="2147470223"/>
            <p14:sldId id="2147470225"/>
          </p14:sldIdLst>
        </p14:section>
        <p14:section name="Appendix" id="{85332329-F078-4184-92CC-171AFB1AFC2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85C4A9-EF82-0D9D-8425-ECBF2232AC7C}" name="Philip Martin" initials="PM" userId="S::pmartin_hubbardresearch.com#ext#@crayon.onmicrosoft.com::721dfbc4-21c2-4cce-8c44-3f3b4cdff3f9" providerId="AD"/>
  <p188:author id="{24FAEAD4-DE39-4853-4197-3C36A0AB1678}" name="Edgar Vela" initials="EV" userId="S::edgar.vela@crayon.com::ae03e39d-89b1-4783-9dce-064dc6bdafa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03B"/>
    <a:srgbClr val="0C222C"/>
    <a:srgbClr val="343741"/>
    <a:srgbClr val="FDBA12"/>
    <a:srgbClr val="EC0089"/>
    <a:srgbClr val="1F0047"/>
    <a:srgbClr val="4C6169"/>
    <a:srgbClr val="123E64"/>
    <a:srgbClr val="FF8641"/>
    <a:srgbClr val="149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72C33-8BCF-4F0C-BB02-9A4D1BD99972}" v="674" dt="2022-05-26T15:55:16.67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9" autoAdjust="0"/>
    <p:restoredTop sz="76492"/>
  </p:normalViewPr>
  <p:slideViewPr>
    <p:cSldViewPr snapToGrid="0">
      <p:cViewPr>
        <p:scale>
          <a:sx n="180" d="100"/>
          <a:sy n="180" d="100"/>
        </p:scale>
        <p:origin x="123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1.fntdata"/><Relationship Id="rId21" Type="http://schemas.openxmlformats.org/officeDocument/2006/relationships/slide" Target="slides/slide15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1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4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82394-67E1-6746-A610-9C5C5DD3D7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2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59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1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4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98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82394-67E1-6746-A610-9C5C5DD3D7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66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8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2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1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6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6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tekst og bilde (H) (Mørk)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59" y="1338899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59" y="980064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59" y="2571750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E5E3D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12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tekst og bilde (H) (Mørk)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59" y="1338899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59" y="980064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59" y="2571750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E5E3D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66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DarkForest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793244"/>
            <a:ext cx="3943350" cy="917665"/>
          </a:xfrm>
        </p:spPr>
        <p:txBody>
          <a:bodyPr lIns="22860" tIns="11430" rIns="22860" bIns="11430" anchor="b">
            <a:no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754094"/>
            <a:ext cx="3943350" cy="847242"/>
          </a:xfrm>
        </p:spPr>
        <p:txBody>
          <a:bodyPr lIns="22860" tIns="11430" rIns="22860" bIns="1143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06" indent="0" algn="ctr">
              <a:buNone/>
              <a:defRPr sz="1500"/>
            </a:lvl2pPr>
            <a:lvl3pPr marL="685611" indent="0" algn="ctr">
              <a:buNone/>
              <a:defRPr sz="1350"/>
            </a:lvl3pPr>
            <a:lvl4pPr marL="1028417" indent="0" algn="ctr">
              <a:buNone/>
              <a:defRPr sz="1200"/>
            </a:lvl4pPr>
            <a:lvl5pPr marL="1371223" indent="0" algn="ctr">
              <a:buNone/>
              <a:defRPr sz="1200"/>
            </a:lvl5pPr>
            <a:lvl6pPr marL="1714029" indent="0" algn="ctr">
              <a:buNone/>
              <a:defRPr sz="1200"/>
            </a:lvl6pPr>
            <a:lvl7pPr marL="2056834" indent="0" algn="ctr">
              <a:buNone/>
              <a:defRPr sz="1200"/>
            </a:lvl7pPr>
            <a:lvl8pPr marL="2399640" indent="0" algn="ctr">
              <a:buNone/>
              <a:defRPr sz="1200"/>
            </a:lvl8pPr>
            <a:lvl9pPr marL="2742446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1" y="216158"/>
            <a:ext cx="1463469" cy="273844"/>
          </a:xfrm>
        </p:spPr>
        <p:txBody>
          <a:bodyPr lIns="0" tIns="11430" rIns="0" bIns="1143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136E2EC-4B51-134E-95EB-821F6E2099F6}" type="datetime1">
              <a:t>5/31/22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B3DB90B-999F-48DC-BBF7-B18228CEA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25" y="1323507"/>
            <a:ext cx="3279802" cy="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8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Forest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793244"/>
            <a:ext cx="3943350" cy="917665"/>
          </a:xfrm>
        </p:spPr>
        <p:txBody>
          <a:bodyPr lIns="22860" tIns="11430" rIns="22860" bIns="11430" anchor="b">
            <a:no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754094"/>
            <a:ext cx="3943350" cy="847242"/>
          </a:xfrm>
        </p:spPr>
        <p:txBody>
          <a:bodyPr lIns="22860" tIns="11430" rIns="22860" bIns="1143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06" indent="0" algn="ctr">
              <a:buNone/>
              <a:defRPr sz="1500"/>
            </a:lvl2pPr>
            <a:lvl3pPr marL="685611" indent="0" algn="ctr">
              <a:buNone/>
              <a:defRPr sz="1350"/>
            </a:lvl3pPr>
            <a:lvl4pPr marL="1028417" indent="0" algn="ctr">
              <a:buNone/>
              <a:defRPr sz="1200"/>
            </a:lvl4pPr>
            <a:lvl5pPr marL="1371223" indent="0" algn="ctr">
              <a:buNone/>
              <a:defRPr sz="1200"/>
            </a:lvl5pPr>
            <a:lvl6pPr marL="1714029" indent="0" algn="ctr">
              <a:buNone/>
              <a:defRPr sz="1200"/>
            </a:lvl6pPr>
            <a:lvl7pPr marL="2056834" indent="0" algn="ctr">
              <a:buNone/>
              <a:defRPr sz="1200"/>
            </a:lvl7pPr>
            <a:lvl8pPr marL="2399640" indent="0" algn="ctr">
              <a:buNone/>
              <a:defRPr sz="1200"/>
            </a:lvl8pPr>
            <a:lvl9pPr marL="2742446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1" y="216158"/>
            <a:ext cx="1463469" cy="273844"/>
          </a:xfrm>
        </p:spPr>
        <p:txBody>
          <a:bodyPr lIns="0" tIns="11430" rIns="0" bIns="1143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F5D623E5-E0BE-C94C-8208-883F524C8161}" type="datetime1">
              <a:t>5/31/22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73EF2C-80D4-604C-A01C-82D2581B2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25" y="1323508"/>
            <a:ext cx="3279802" cy="6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9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Cloudberry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793244"/>
            <a:ext cx="3943350" cy="917665"/>
          </a:xfrm>
        </p:spPr>
        <p:txBody>
          <a:bodyPr lIns="22860" tIns="11430" rIns="22860" bIns="11430" anchor="b">
            <a:no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754094"/>
            <a:ext cx="3943350" cy="847242"/>
          </a:xfrm>
        </p:spPr>
        <p:txBody>
          <a:bodyPr lIns="22860" tIns="11430" rIns="22860" bIns="1143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06" indent="0" algn="ctr">
              <a:buNone/>
              <a:defRPr sz="1500"/>
            </a:lvl2pPr>
            <a:lvl3pPr marL="685611" indent="0" algn="ctr">
              <a:buNone/>
              <a:defRPr sz="1350"/>
            </a:lvl3pPr>
            <a:lvl4pPr marL="1028417" indent="0" algn="ctr">
              <a:buNone/>
              <a:defRPr sz="1200"/>
            </a:lvl4pPr>
            <a:lvl5pPr marL="1371223" indent="0" algn="ctr">
              <a:buNone/>
              <a:defRPr sz="1200"/>
            </a:lvl5pPr>
            <a:lvl6pPr marL="1714029" indent="0" algn="ctr">
              <a:buNone/>
              <a:defRPr sz="1200"/>
            </a:lvl6pPr>
            <a:lvl7pPr marL="2056834" indent="0" algn="ctr">
              <a:buNone/>
              <a:defRPr sz="1200"/>
            </a:lvl7pPr>
            <a:lvl8pPr marL="2399640" indent="0" algn="ctr">
              <a:buNone/>
              <a:defRPr sz="1200"/>
            </a:lvl8pPr>
            <a:lvl9pPr marL="2742446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1" y="216158"/>
            <a:ext cx="1463469" cy="273844"/>
          </a:xfrm>
        </p:spPr>
        <p:txBody>
          <a:bodyPr lIns="0" tIns="11430" rIns="0" bIns="1143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DC7CBD48-56FC-CC46-85D5-5376B750ACB7}" type="datetime1">
              <a:t>5/31/22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73EF2C-80D4-604C-A01C-82D2581B2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25" y="1323508"/>
            <a:ext cx="3279802" cy="6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8C0338-2BDE-4584-BA57-E6FAFAA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08" y="4739615"/>
            <a:ext cx="1165254" cy="3837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31F89-412D-0C46-9093-057372987BC0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396" y="4794572"/>
            <a:ext cx="654413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59" y="1392726"/>
            <a:ext cx="8048481" cy="3240000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EE5AB5-B854-486D-B12E-0B5DAA7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59" y="628859"/>
            <a:ext cx="8048481" cy="476147"/>
          </a:xfrm>
        </p:spPr>
        <p:txBody>
          <a:bodyPr/>
          <a:lstStyle>
            <a:lvl1pPr>
              <a:defRPr sz="2000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CCD580-282E-4EFF-995B-6B978CADA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333133"/>
            <a:ext cx="8048482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7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B8C0338-2BDE-4584-BA57-E6FAFAA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08" y="4739615"/>
            <a:ext cx="1165254" cy="3837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31F89-412D-0C46-9093-057372987BC0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396" y="4794572"/>
            <a:ext cx="654413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EE5AB5-B854-486D-B12E-0B5DAA7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59" y="628859"/>
            <a:ext cx="8048481" cy="476147"/>
          </a:xfrm>
        </p:spPr>
        <p:txBody>
          <a:bodyPr/>
          <a:lstStyle>
            <a:lvl1pPr>
              <a:defRPr sz="2000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CCD580-282E-4EFF-995B-6B978CADA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333133"/>
            <a:ext cx="8048482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4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(R) dark1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8AE094B2-679E-6849-84B4-69706B82827B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980064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Add image from </a:t>
            </a:r>
            <a:r>
              <a:rPr lang="en-US" err="1"/>
              <a:t>Pickit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1750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E5E3D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40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(R) dark2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0F6799F7-6FAC-9F4C-8C34-6ABD69D80234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Add image from Pickit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CA9F33-B109-44C3-8A40-ACE6BE7B8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66" y="965148"/>
            <a:ext cx="536447" cy="28737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2512964-BD5E-4B21-BBEB-C8173179710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3525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E5E3D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332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go animation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1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31F89-412D-0C46-9093-057372987BC0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2396" y="4794572"/>
            <a:ext cx="654413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59" y="1392726"/>
            <a:ext cx="8048481" cy="3240000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EE5AB5-B854-486D-B12E-0B5DAA70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59" y="628859"/>
            <a:ext cx="8048481" cy="4761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82C10C-2146-434F-A163-D7049CE89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CCD580-282E-4EFF-995B-6B978CADA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333133"/>
            <a:ext cx="8048482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36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D530-0C95-B248-BE6E-460D25DC0467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333133"/>
            <a:ext cx="8048482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1392726"/>
            <a:ext cx="3725548" cy="3240000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584EC5E-0F4F-4D27-96CF-2C9E04FB2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70694" y="1392726"/>
            <a:ext cx="3725548" cy="3240000"/>
          </a:xfrm>
          <a:prstGeom prst="rect">
            <a:avLst/>
          </a:prstGeom>
        </p:spPr>
        <p:txBody>
          <a:bodyPr lIns="91440" tIns="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C0CDF4-3DF1-4EE2-B9E5-B969E0D2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59" y="628859"/>
            <a:ext cx="8048481" cy="4761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4257F0-7380-4CEB-98E6-68BAB4500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628859"/>
            <a:ext cx="3725548" cy="4761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647A-536E-584B-B949-515973F932E5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333133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 from Pickit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1393842"/>
            <a:ext cx="3725548" cy="3238884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spcBef>
                <a:spcPts val="1800"/>
              </a:spcBef>
              <a:defRPr/>
            </a:lvl1pPr>
            <a:lvl2pPr>
              <a:spcBef>
                <a:spcPts val="450"/>
              </a:spcBef>
              <a:defRPr/>
            </a:lvl2pPr>
            <a:lvl3pPr>
              <a:spcBef>
                <a:spcPts val="450"/>
              </a:spcBef>
              <a:defRPr/>
            </a:lvl3pPr>
            <a:lvl4pPr>
              <a:spcBef>
                <a:spcPts val="450"/>
              </a:spcBef>
              <a:defRPr/>
            </a:lvl4pPr>
            <a:lvl5pPr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170DE7-A693-410C-AF1A-F6F1F817EF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content and picture (R) Light">
    <p:bg>
      <p:bgPr>
        <a:solidFill>
          <a:srgbClr val="E6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094E5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fld id="{794C2AEC-A073-364D-81B6-67774822CBAC}" type="datetime1">
              <a:rPr lang="sv-SE" smtClean="0"/>
              <a:t>2022-05-31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CA9F33-B109-44C3-8A40-ACE6BE7B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66" y="965148"/>
            <a:ext cx="536447" cy="28737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2512964-BD5E-4B21-BBEB-C8173179710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3525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094E5D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951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picture (R)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4C2AEC-A073-364D-81B6-67774822CBAC}" type="datetime1">
              <a:rPr lang="sv-SE" smtClean="0"/>
              <a:t>2022-05-31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CA9F33-B109-44C3-8A40-ACE6BE7B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66" y="965148"/>
            <a:ext cx="536447" cy="28737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2512964-BD5E-4B21-BBEB-C8173179710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3525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29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content and picture (R) dark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4C2AEC-A073-364D-81B6-67774822CBAC}" type="datetime1">
              <a:rPr lang="sv-SE" smtClean="0"/>
              <a:t>2022-05-31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CA9F33-B109-44C3-8A40-ACE6BE7B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66" y="965148"/>
            <a:ext cx="536447" cy="28737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2512964-BD5E-4B21-BBEB-C8173179710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3525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1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, content and picture (R) Light 2">
    <p:bg>
      <p:bgPr>
        <a:solidFill>
          <a:srgbClr val="F2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094E5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fld id="{794C2AEC-A073-364D-81B6-67774822CBAC}" type="datetime1">
              <a:rPr lang="sv-SE" smtClean="0"/>
              <a:t>2022-05-31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094E5D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CA9F33-B109-44C3-8A40-ACE6BE7B8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666" y="965148"/>
            <a:ext cx="536447" cy="287378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2512964-BD5E-4B21-BBEB-C8173179710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3525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094E5D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44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25" y="3654305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094E5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225" y="3344885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9144000" cy="31293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9185" y="3344885"/>
            <a:ext cx="3862592" cy="1227084"/>
          </a:xfrm>
          <a:prstGeom prst="rect">
            <a:avLst/>
          </a:prstGeom>
        </p:spPr>
        <p:txBody>
          <a:bodyPr lIns="91440" tIns="13680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094E5D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26C46D-0AC2-4676-A5E0-1B574E353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div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40" y="480991"/>
            <a:ext cx="8048482" cy="476147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7680" y="1740719"/>
            <a:ext cx="3545903" cy="2899149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9224" y="1740974"/>
            <a:ext cx="3545902" cy="289889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4DBA-093D-D041-92DD-F151F77DF819}" type="datetime1"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AEB628-9048-44D7-B88A-F308ABAC72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679" y="1397282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26445D3-AD7C-422F-817D-E1B0CAA70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8991" y="1397282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2.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8ACF8-CC5E-2340-9A5F-4E6DE474C998}"/>
              </a:ext>
            </a:extLst>
          </p:cNvPr>
          <p:cNvCxnSpPr>
            <a:cxnSpLocks/>
          </p:cNvCxnSpPr>
          <p:nvPr userDrawn="1"/>
        </p:nvCxnSpPr>
        <p:spPr>
          <a:xfrm>
            <a:off x="4571402" y="1467984"/>
            <a:ext cx="0" cy="2922359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BBA6E2-7AAC-467E-A496-C74277A1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6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 div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7680" y="1740973"/>
            <a:ext cx="3545903" cy="1259750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A127-8C41-BB48-A50E-F65E3D532D6B}" type="datetime1"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A595EC-0361-49B6-81CA-04FD6F9F6BFF}"/>
              </a:ext>
            </a:extLst>
          </p:cNvPr>
          <p:cNvCxnSpPr>
            <a:cxnSpLocks/>
          </p:cNvCxnSpPr>
          <p:nvPr userDrawn="1"/>
        </p:nvCxnSpPr>
        <p:spPr>
          <a:xfrm>
            <a:off x="4571404" y="1467984"/>
            <a:ext cx="0" cy="2922359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AEB628-9048-44D7-B88A-F308ABAC7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679" y="1397281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C0175F-E72E-49A4-8ADB-2C14D8F09A3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87680" y="3372976"/>
            <a:ext cx="3545903" cy="1259750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E4EF244-21DA-47B2-8F0D-BEEF10E60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679" y="3043572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7EE901-C051-4CE5-ABB1-E28A8637919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908992" y="1740973"/>
            <a:ext cx="3545903" cy="1259750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65E099-EC2C-4736-BCF0-CC11535AC0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08991" y="1397281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CBDDE2C-2C54-450D-8BA1-3C6DC3BB929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908992" y="3372976"/>
            <a:ext cx="3545903" cy="1259750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ACC96FB-9901-410D-9DD5-2E2E794E0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08991" y="3043572"/>
            <a:ext cx="3546140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DC65F4-7004-4F22-9399-10C49CB13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22A4BCA-989F-4390-9F07-44132E12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40" y="480991"/>
            <a:ext cx="8048482" cy="476147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33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3C1C-64D2-F645-BCBA-F2B4B75E1724}" type="datetime1"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E4EF244-21DA-47B2-8F0D-BEEF10E60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679" y="2662409"/>
            <a:ext cx="2060642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4F1AA4-191D-4952-B274-A780EDB74A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65538" y="1589559"/>
            <a:ext cx="825061" cy="828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 from Pickit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ABA2140-291F-484E-A46C-B34C10995B6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16760" y="1589559"/>
            <a:ext cx="825061" cy="828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 from Pickit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577E2EC7-038C-494F-8D0B-691B0805A4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36933" y="1589559"/>
            <a:ext cx="825061" cy="8281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image from Pickit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D0DEB43-7FB7-4048-895E-21C26525E3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98970" y="2662408"/>
            <a:ext cx="2060642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7FCC674-D252-4B15-B916-261003ECB4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10260" y="2662409"/>
            <a:ext cx="2060642" cy="286554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1F145-A3F9-4328-A078-A9D1A27853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7679" y="3000563"/>
            <a:ext cx="2060642" cy="16321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FD7CC3-59D3-45DD-AF61-A26D13892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8970" y="3000563"/>
            <a:ext cx="2060642" cy="16321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0EAC6D-34A6-4BA8-B83E-6A9AC8CD96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10260" y="3000563"/>
            <a:ext cx="2060642" cy="16321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70D9EE-C57E-436F-B2DB-7BC4C7C64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10" y="4728570"/>
            <a:ext cx="1165252" cy="38375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AD81DBB-A168-422B-A602-3B6E3F30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40" y="480991"/>
            <a:ext cx="8048482" cy="476147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060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A1A6-E4CE-3D42-A226-E88A9018673B}" type="datetime1"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7AD4-1126-44A2-B8AE-C24508FC0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6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tekst og bilde (H) (Mørk)">
    <p:bg>
      <p:bgPr>
        <a:solidFill>
          <a:srgbClr val="0C2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0" y="1338900"/>
            <a:ext cx="3725548" cy="91766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rgbClr val="E5E3D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FBBD83-CDD7-49B6-9C05-BE7C66583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760" y="980064"/>
            <a:ext cx="3725548" cy="286554"/>
          </a:xfrm>
        </p:spPr>
        <p:txBody>
          <a:bodyPr anchor="b">
            <a:noAutofit/>
          </a:bodyPr>
          <a:lstStyle>
            <a:lvl1pPr marL="0" indent="0">
              <a:buNone/>
              <a:defRPr sz="105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F9BAF-1AD8-4165-8B0E-327BF2C2C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E5E3D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546338-611B-44C6-86C3-47765A4B43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1750"/>
            <a:ext cx="3725548" cy="205920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rgbClr val="E5E3D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10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oleObject" Target="../embeddings/oleObject2.bin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724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4B094C-E05C-44A2-A672-D9B6FCD165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624" imgH="623" progId="TCLayout.ActiveDocument.1">
                  <p:embed/>
                </p:oleObj>
              </mc:Choice>
              <mc:Fallback>
                <p:oleObj name="think-cell Slide" r:id="rId5" imgW="624" imgH="6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4B094C-E05C-44A2-A672-D9B6FCD16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A248761-9897-41ED-90B0-8EEC8F8F395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>
              <a:latin typeface="Arial Nova Light" panose="020B0304020202020204" pitchFamily="34" charset="0"/>
              <a:ea typeface="+mj-ea"/>
              <a:cs typeface="+mj-cs"/>
              <a:sym typeface="Arial Nova Light" panose="020B03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7760" y="623058"/>
            <a:ext cx="7967591" cy="476147"/>
          </a:xfrm>
          <a:prstGeom prst="rect">
            <a:avLst/>
          </a:prstGeom>
        </p:spPr>
        <p:txBody>
          <a:bodyPr vert="horz" lIns="45720" tIns="22860" rIns="45720" bIns="2286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760" y="1393842"/>
            <a:ext cx="7967591" cy="3238883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760" y="4794571"/>
            <a:ext cx="562187" cy="273844"/>
          </a:xfrm>
          <a:prstGeom prst="rect">
            <a:avLst/>
          </a:prstGeom>
        </p:spPr>
        <p:txBody>
          <a:bodyPr vert="horz" lIns="0" tIns="22860" rIns="0" bIns="22860" rtlCol="0" anchor="ctr"/>
          <a:lstStyle>
            <a:lvl1pPr algn="l">
              <a:defRPr sz="638">
                <a:solidFill>
                  <a:srgbClr val="404040"/>
                </a:solidFill>
              </a:defRPr>
            </a:lvl1pPr>
          </a:lstStyle>
          <a:p>
            <a:fld id="{794C2AEC-A073-364D-81B6-67774822CBAC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2395" y="4794571"/>
            <a:ext cx="6592955" cy="273844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l">
              <a:defRPr sz="638">
                <a:solidFill>
                  <a:srgbClr val="40404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947" y="4794571"/>
            <a:ext cx="812449" cy="273844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ctr">
              <a:defRPr sz="638">
                <a:solidFill>
                  <a:srgbClr val="404040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sldNum="0" hdr="0" ftr="0" dt="0"/>
  <p:txStyles>
    <p:titleStyle>
      <a:lvl1pPr algn="l" defTabSz="685628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94E5D"/>
          </a:solidFill>
          <a:latin typeface="+mj-lt"/>
          <a:ea typeface="+mj-ea"/>
          <a:cs typeface="+mj-cs"/>
        </a:defRPr>
      </a:lvl1pPr>
    </p:titleStyle>
    <p:bodyStyle>
      <a:lvl1pPr marL="103940" indent="-103940" algn="l" defTabSz="685628" rtl="0" eaLnBrk="1" latinLnBrk="0" hangingPunct="1">
        <a:lnSpc>
          <a:spcPct val="97000"/>
        </a:lnSpc>
        <a:spcBef>
          <a:spcPts val="1800"/>
        </a:spcBef>
        <a:buFont typeface="Arial" panose="020B0604020202020204" pitchFamily="34" charset="0"/>
        <a:buChar char="•"/>
        <a:defRPr sz="1600" kern="1200">
          <a:solidFill>
            <a:srgbClr val="094E5D"/>
          </a:solidFill>
          <a:latin typeface="+mn-lt"/>
          <a:ea typeface="+mn-ea"/>
          <a:cs typeface="+mn-cs"/>
        </a:defRPr>
      </a:lvl1pPr>
      <a:lvl2pPr marL="252000" indent="-103940" algn="l" defTabSz="685628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2pPr>
      <a:lvl3pPr marL="432000" indent="-103940" algn="l" defTabSz="685628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3pPr>
      <a:lvl4pPr marL="612000" indent="-103940" algn="l" defTabSz="685628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4pPr>
      <a:lvl5pPr marL="792000" indent="-103940" algn="l" defTabSz="685628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5pPr>
      <a:lvl6pPr marL="1885478" indent="-171407" algn="l" defTabSz="68562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3" indent="-171407" algn="l" defTabSz="68562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07" indent="-171407" algn="l" defTabSz="68562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22" indent="-171407" algn="l" defTabSz="68562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5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28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3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57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2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5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00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5" algn="l" defTabSz="68562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D4B094C-E05C-44A2-A672-D9B6FCD165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005871581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624" imgH="623" progId="TCLayout.ActiveDocument.1">
                  <p:embed/>
                </p:oleObj>
              </mc:Choice>
              <mc:Fallback>
                <p:oleObj name="think-cell Slide" r:id="rId26" imgW="624" imgH="62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D4B094C-E05C-44A2-A672-D9B6FCD16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A248761-9897-41ED-90B0-8EEC8F8F395E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1" y="1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>
              <a:latin typeface="Arial Nova Light" panose="020B0304020202020204" pitchFamily="34" charset="0"/>
              <a:ea typeface="+mj-ea"/>
              <a:cs typeface="+mj-cs"/>
              <a:sym typeface="Arial Nova Light" panose="020B03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7760" y="623059"/>
            <a:ext cx="8048481" cy="476147"/>
          </a:xfrm>
          <a:prstGeom prst="rect">
            <a:avLst/>
          </a:prstGeom>
        </p:spPr>
        <p:txBody>
          <a:bodyPr vert="horz" lIns="45720" tIns="22860" rIns="45720" bIns="2286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760" y="1393843"/>
            <a:ext cx="8048481" cy="3238883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761" y="4794572"/>
            <a:ext cx="562187" cy="273844"/>
          </a:xfrm>
          <a:prstGeom prst="rect">
            <a:avLst/>
          </a:prstGeom>
        </p:spPr>
        <p:txBody>
          <a:bodyPr vert="horz" lIns="0" tIns="22860" rIns="0" bIns="22860" rtlCol="0" anchor="ctr"/>
          <a:lstStyle>
            <a:lvl1pPr algn="l">
              <a:defRPr sz="638">
                <a:solidFill>
                  <a:srgbClr val="404040"/>
                </a:solidFill>
              </a:defRPr>
            </a:lvl1pPr>
          </a:lstStyle>
          <a:p>
            <a:fld id="{794C2AEC-A073-364D-81B6-67774822CBAC}" type="datetime1"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2396" y="4794572"/>
            <a:ext cx="6673845" cy="273844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l">
              <a:defRPr sz="638">
                <a:solidFill>
                  <a:srgbClr val="40404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9948" y="4794572"/>
            <a:ext cx="812449" cy="273844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ctr">
              <a:defRPr sz="638">
                <a:solidFill>
                  <a:srgbClr val="404040"/>
                </a:solidFill>
              </a:defRPr>
            </a:lvl1pPr>
          </a:lstStyle>
          <a:p>
            <a:fld id="{6E737AD4-1126-44A2-B8AE-C24508FC0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6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611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94E5D"/>
          </a:solidFill>
          <a:latin typeface="+mj-lt"/>
          <a:ea typeface="+mj-ea"/>
          <a:cs typeface="+mj-cs"/>
        </a:defRPr>
      </a:lvl1pPr>
    </p:titleStyle>
    <p:bodyStyle>
      <a:lvl1pPr marL="103937" indent="-103937" algn="l" defTabSz="685611" rtl="0" eaLnBrk="1" latinLnBrk="0" hangingPunct="1">
        <a:lnSpc>
          <a:spcPct val="97000"/>
        </a:lnSpc>
        <a:spcBef>
          <a:spcPts val="1800"/>
        </a:spcBef>
        <a:buFont typeface="Arial" panose="020B0604020202020204" pitchFamily="34" charset="0"/>
        <a:buChar char="•"/>
        <a:defRPr sz="1600" kern="1200">
          <a:solidFill>
            <a:srgbClr val="094E5D"/>
          </a:solidFill>
          <a:latin typeface="+mn-lt"/>
          <a:ea typeface="+mn-ea"/>
          <a:cs typeface="+mn-cs"/>
        </a:defRPr>
      </a:lvl1pPr>
      <a:lvl2pPr marL="251994" indent="-103937" algn="l" defTabSz="685611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2pPr>
      <a:lvl3pPr marL="431990" indent="-103937" algn="l" defTabSz="685611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3pPr>
      <a:lvl4pPr marL="611985" indent="-103937" algn="l" defTabSz="685611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4pPr>
      <a:lvl5pPr marL="791981" indent="-103937" algn="l" defTabSz="685611" rtl="0" eaLnBrk="1" latinLnBrk="0" hangingPunct="1">
        <a:lnSpc>
          <a:spcPct val="97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rgbClr val="094E5D"/>
          </a:solidFill>
          <a:latin typeface="+mn-lt"/>
          <a:ea typeface="+mn-ea"/>
          <a:cs typeface="+mn-cs"/>
        </a:defRPr>
      </a:lvl5pPr>
      <a:lvl6pPr marL="1885431" indent="-171403" algn="l" defTabSz="6856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37" indent="-171403" algn="l" defTabSz="6856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43" indent="-171403" algn="l" defTabSz="6856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49" indent="-171403" algn="l" defTabSz="6856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6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1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17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23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29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34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40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46" algn="l" defTabSz="6856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26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FC254-BB37-4024-B9FE-16626FAF6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7792" t="3521" r="7790" b="20435"/>
          <a:stretch/>
        </p:blipFill>
        <p:spPr>
          <a:xfrm>
            <a:off x="1" y="1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4128B-BC53-4600-9E2E-47621D2B929B}"/>
              </a:ext>
            </a:extLst>
          </p:cNvPr>
          <p:cNvSpPr/>
          <p:nvPr/>
        </p:nvSpPr>
        <p:spPr>
          <a:xfrm>
            <a:off x="0" y="3747409"/>
            <a:ext cx="9144000" cy="1403179"/>
          </a:xfrm>
          <a:prstGeom prst="rect">
            <a:avLst/>
          </a:prstGeom>
          <a:solidFill>
            <a:srgbClr val="E5E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D091B-B034-4A2C-ADCC-DAE42C2BC24C}"/>
              </a:ext>
            </a:extLst>
          </p:cNvPr>
          <p:cNvGrpSpPr/>
          <p:nvPr/>
        </p:nvGrpSpPr>
        <p:grpSpPr>
          <a:xfrm>
            <a:off x="512354" y="3894321"/>
            <a:ext cx="4829789" cy="1064924"/>
            <a:chOff x="3874184" y="4103206"/>
            <a:chExt cx="4829789" cy="1023470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FA07C1A-6FBF-4827-86F9-E0A6C87F64C4}"/>
                </a:ext>
              </a:extLst>
            </p:cNvPr>
            <p:cNvSpPr txBox="1">
              <a:spLocks/>
            </p:cNvSpPr>
            <p:nvPr/>
          </p:nvSpPr>
          <p:spPr>
            <a:xfrm>
              <a:off x="3896128" y="4398423"/>
              <a:ext cx="4807845" cy="728253"/>
            </a:xfrm>
            <a:prstGeom prst="rect">
              <a:avLst/>
            </a:prstGeom>
          </p:spPr>
          <p:txBody>
            <a:bodyPr vert="horz" lIns="45720" tIns="22860" rIns="45720" bIns="22860" rtlCol="0" anchor="t">
              <a:noAutofit/>
            </a:bodyPr>
            <a:lstStyle>
              <a:lvl1pPr algn="l" defTabSz="68562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1" kern="1200">
                  <a:solidFill>
                    <a:srgbClr val="E5E3D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68562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C222C"/>
                  </a:solidFill>
                  <a:effectLst/>
                  <a:uLnTx/>
                  <a:uFillTx/>
                  <a:latin typeface="Arial Nova Light"/>
                  <a:ea typeface="+mj-ea"/>
                  <a:cs typeface="+mj-cs"/>
                </a:rPr>
                <a:t>Measuring Risk in Cloud Infrastructure &amp; Cybersecurity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CD19BFF-8AF7-4E7B-AB58-B0166F9313AD}"/>
                </a:ext>
              </a:extLst>
            </p:cNvPr>
            <p:cNvSpPr txBox="1">
              <a:spLocks/>
            </p:cNvSpPr>
            <p:nvPr/>
          </p:nvSpPr>
          <p:spPr>
            <a:xfrm>
              <a:off x="3874184" y="4103206"/>
              <a:ext cx="1768501" cy="387459"/>
            </a:xfrm>
            <a:prstGeom prst="rect">
              <a:avLst/>
            </a:prstGeom>
          </p:spPr>
          <p:txBody>
            <a:bodyPr/>
            <a:lstStyle>
              <a:lvl1pPr marL="103940" indent="-103940" algn="l" defTabSz="685628" rtl="0" eaLnBrk="1" latinLnBrk="0" hangingPunct="1">
                <a:lnSpc>
                  <a:spcPct val="97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1pPr>
              <a:lvl2pPr marL="25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2pPr>
              <a:lvl3pPr marL="43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3pPr>
              <a:lvl4pPr marL="61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4pPr>
              <a:lvl5pPr marL="79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5pPr>
              <a:lvl6pPr marL="1885478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293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107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3922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628" rtl="0" eaLnBrk="1" fontAlgn="auto" latinLnBrk="0" hangingPunct="1">
                <a:lnSpc>
                  <a:spcPct val="97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6A4C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NIC 2022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A75C94-C00F-4D5A-EE8A-088F7C918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03055" y="3894322"/>
            <a:ext cx="1961433" cy="64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99E557-214C-E368-4E77-B3CB4F4E4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707" y="575114"/>
            <a:ext cx="4406585" cy="259009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246018-2A65-0C00-DE97-DD72D664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162800" y="4353156"/>
            <a:ext cx="1676400" cy="69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33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91AF-32EE-4782-478A-C0E971D5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is expensive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76909-94F6-E6F6-5DB2-D465A711F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59189-F0FD-33F1-7402-D7CBD647D2C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Never has a value itself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What does the investment enable?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How do I measure the value of IT infrastructure?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How do I measure infrastructure risk?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4D4C8-F5B7-6D80-09DE-7DC8ACDD7AAF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E244B3-78FF-54A7-4EBE-3C2C766A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8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BD3349A-6A08-4293-CBE0-63DD2AF13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4D81D-936C-AB31-0B07-260E07A67F20}"/>
              </a:ext>
            </a:extLst>
          </p:cNvPr>
          <p:cNvGrpSpPr/>
          <p:nvPr/>
        </p:nvGrpSpPr>
        <p:grpSpPr>
          <a:xfrm>
            <a:off x="4594280" y="873124"/>
            <a:ext cx="3995928" cy="3237231"/>
            <a:chOff x="5843048" y="743584"/>
            <a:chExt cx="3995928" cy="32372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F05F7D-89B5-993F-E858-056002DFB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5153" b="6692"/>
            <a:stretch/>
          </p:blipFill>
          <p:spPr>
            <a:xfrm>
              <a:off x="5843048" y="743584"/>
              <a:ext cx="3995928" cy="32372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CBAF7-7488-27EF-B784-0D20C660E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153" b="6692"/>
            <a:stretch/>
          </p:blipFill>
          <p:spPr>
            <a:xfrm>
              <a:off x="5843048" y="743584"/>
              <a:ext cx="3995928" cy="3237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3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9BDF81-A4E2-165C-9E0C-624BA3A5F2D4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091AF-32EE-4782-478A-C0E971D5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Assessments alone don't provide a full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76909-94F6-E6F6-5DB2-D465A711F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59189-F0FD-33F1-7402-D7CBD647D2C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Good at "scoring" against benchmarks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Research shows scores introduce errors, may be an “Analysis Placebo” and don’t guide practical decisions about where to allocate resources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4D4C8-F5B7-6D80-09DE-7DC8ACDD7AAF}"/>
              </a:ext>
            </a:extLst>
          </p:cNvPr>
          <p:cNvGrpSpPr/>
          <p:nvPr/>
        </p:nvGrpSpPr>
        <p:grpSpPr>
          <a:xfrm>
            <a:off x="547760" y="4723158"/>
            <a:ext cx="2181855" cy="389182"/>
            <a:chOff x="5644521" y="4723158"/>
            <a:chExt cx="2181855" cy="3891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E244B3-78FF-54A7-4EBE-3C2C766A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8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BD3349A-6A08-4293-CBE0-63DD2AF13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1E7883D9-4273-6BAF-412C-D55B788C75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23" b="5523"/>
          <a:stretch/>
        </p:blipFill>
        <p:spPr>
          <a:xfrm>
            <a:off x="5017477" y="2063248"/>
            <a:ext cx="2648344" cy="1777273"/>
          </a:xfrm>
          <a:prstGeom prst="rect">
            <a:avLst/>
          </a:prstGeom>
        </p:spPr>
      </p:pic>
      <p:pic>
        <p:nvPicPr>
          <p:cNvPr id="13" name="Picture 6" descr="Text&#10;&#10;Description automatically generated">
            <a:extLst>
              <a:ext uri="{FF2B5EF4-FFF2-40B4-BE49-F238E27FC236}">
                <a16:creationId xmlns:a16="http://schemas.microsoft.com/office/drawing/2014/main" id="{5CAD1B9F-5F3E-9662-2E90-D0FF67723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477" y="303355"/>
            <a:ext cx="3681046" cy="1664887"/>
          </a:xfrm>
          <a:prstGeom prst="rect">
            <a:avLst/>
          </a:prstGeom>
        </p:spPr>
      </p:pic>
      <p:pic>
        <p:nvPicPr>
          <p:cNvPr id="14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55A90DA-FE4E-C646-B224-E706E0D720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064" y="3888024"/>
            <a:ext cx="2299459" cy="12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4FBF-FBF3-4D88-840E-C16CA306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0" y="2112917"/>
            <a:ext cx="3725548" cy="917665"/>
          </a:xfrm>
        </p:spPr>
        <p:txBody>
          <a:bodyPr/>
          <a:lstStyle/>
          <a:p>
            <a:r>
              <a:rPr lang="en-US" dirty="0"/>
              <a:t>What is the solution?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15EFE-3089-0672-CF8F-E17FA5BD4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06" r="15074"/>
          <a:stretch/>
        </p:blipFill>
        <p:spPr>
          <a:xfrm>
            <a:off x="4752975" y="1"/>
            <a:ext cx="439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91AF-32EE-4782-478A-C0E971D5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Decision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76909-94F6-E6F6-5DB2-D465A711F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WHAT IS THE SOLUTION?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4D4C8-F5B7-6D80-09DE-7DC8ACDD7AAF}"/>
              </a:ext>
            </a:extLst>
          </p:cNvPr>
          <p:cNvGrpSpPr/>
          <p:nvPr/>
        </p:nvGrpSpPr>
        <p:grpSpPr>
          <a:xfrm>
            <a:off x="6811400" y="4692678"/>
            <a:ext cx="2181855" cy="389182"/>
            <a:chOff x="5644521" y="4723158"/>
            <a:chExt cx="2181855" cy="3891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E244B3-78FF-54A7-4EBE-3C2C766A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8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BD3349A-6A08-4293-CBE0-63DD2AF13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CA7764-B3EB-E33A-10D4-A2310078FBC0}"/>
              </a:ext>
            </a:extLst>
          </p:cNvPr>
          <p:cNvSpPr txBox="1"/>
          <p:nvPr/>
        </p:nvSpPr>
        <p:spPr>
          <a:xfrm>
            <a:off x="6484868" y="1185011"/>
            <a:ext cx="18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+mj-lt"/>
              </a:rPr>
              <a:t>ML/AI/Big Data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7BA869-AB0C-A05A-A029-D384F7C7510B}"/>
              </a:ext>
            </a:extLst>
          </p:cNvPr>
          <p:cNvGrpSpPr/>
          <p:nvPr/>
        </p:nvGrpSpPr>
        <p:grpSpPr>
          <a:xfrm>
            <a:off x="4668018" y="1546072"/>
            <a:ext cx="3825174" cy="2526729"/>
            <a:chOff x="4563210" y="2203972"/>
            <a:chExt cx="3825174" cy="25267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CE6626-B6E8-7E9A-66D4-C42835BF5967}"/>
                </a:ext>
              </a:extLst>
            </p:cNvPr>
            <p:cNvSpPr/>
            <p:nvPr/>
          </p:nvSpPr>
          <p:spPr>
            <a:xfrm>
              <a:off x="4563210" y="2211232"/>
              <a:ext cx="2463605" cy="24734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9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8B1D60-3427-3B21-F9D7-0670691A693F}"/>
                </a:ext>
              </a:extLst>
            </p:cNvPr>
            <p:cNvSpPr/>
            <p:nvPr/>
          </p:nvSpPr>
          <p:spPr>
            <a:xfrm>
              <a:off x="5924779" y="2257215"/>
              <a:ext cx="2463605" cy="247348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1B2CC8-875E-C90D-0E5E-9105D4B29BA9}"/>
                </a:ext>
              </a:extLst>
            </p:cNvPr>
            <p:cNvGrpSpPr/>
            <p:nvPr/>
          </p:nvGrpSpPr>
          <p:grpSpPr>
            <a:xfrm>
              <a:off x="4580584" y="2838549"/>
              <a:ext cx="1871586" cy="1405244"/>
              <a:chOff x="4599634" y="2717288"/>
              <a:chExt cx="1871586" cy="140524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62A12-EA41-6B82-15D5-629C3FB2E3E8}"/>
                  </a:ext>
                </a:extLst>
              </p:cNvPr>
              <p:cNvSpPr txBox="1"/>
              <p:nvPr/>
            </p:nvSpPr>
            <p:spPr>
              <a:xfrm flipH="1">
                <a:off x="4634863" y="3103629"/>
                <a:ext cx="15626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Decision Analysis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875A7-5A8C-DA11-1090-EED357E96878}"/>
                  </a:ext>
                </a:extLst>
              </p:cNvPr>
              <p:cNvSpPr txBox="1"/>
              <p:nvPr/>
            </p:nvSpPr>
            <p:spPr>
              <a:xfrm flipH="1">
                <a:off x="4805463" y="3876311"/>
                <a:ext cx="16657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Empirical Methods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765CC7-C644-862D-6C06-C7D59070F7C5}"/>
                  </a:ext>
                </a:extLst>
              </p:cNvPr>
              <p:cNvSpPr txBox="1"/>
              <p:nvPr/>
            </p:nvSpPr>
            <p:spPr>
              <a:xfrm flipH="1">
                <a:off x="4599634" y="3489970"/>
                <a:ext cx="15626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Economic Optimization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4476E4-0F44-6672-FD51-75B93982BBAB}"/>
                  </a:ext>
                </a:extLst>
              </p:cNvPr>
              <p:cNvSpPr txBox="1"/>
              <p:nvPr/>
            </p:nvSpPr>
            <p:spPr>
              <a:xfrm flipH="1">
                <a:off x="4805463" y="2717288"/>
                <a:ext cx="16588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Game Theory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200551-8FDA-E27E-84DF-E46CCF391464}"/>
                </a:ext>
              </a:extLst>
            </p:cNvPr>
            <p:cNvGrpSpPr/>
            <p:nvPr/>
          </p:nvGrpSpPr>
          <p:grpSpPr>
            <a:xfrm>
              <a:off x="7026814" y="2854160"/>
              <a:ext cx="1271260" cy="1333301"/>
              <a:chOff x="7026814" y="2854160"/>
              <a:chExt cx="1271260" cy="133330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6BEDAB-B220-6A09-81BB-3E285D37D7B1}"/>
                  </a:ext>
                </a:extLst>
              </p:cNvPr>
              <p:cNvSpPr txBox="1"/>
              <p:nvPr/>
            </p:nvSpPr>
            <p:spPr>
              <a:xfrm flipH="1">
                <a:off x="7098468" y="3474645"/>
                <a:ext cx="1199606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Machine Learning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F518AF-74D9-F961-DE0C-B8A36D3C4437}"/>
                  </a:ext>
                </a:extLst>
              </p:cNvPr>
              <p:cNvSpPr txBox="1"/>
              <p:nvPr/>
            </p:nvSpPr>
            <p:spPr>
              <a:xfrm flipH="1">
                <a:off x="7026814" y="2854160"/>
                <a:ext cx="11193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Artificial Intelligence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055DFC-771A-1B35-0E1A-4B0F0209C046}"/>
                  </a:ext>
                </a:extLst>
              </p:cNvPr>
              <p:cNvSpPr txBox="1"/>
              <p:nvPr/>
            </p:nvSpPr>
            <p:spPr>
              <a:xfrm flipH="1">
                <a:off x="7043888" y="3941240"/>
                <a:ext cx="1085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Big Data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B3939-3C7B-3A73-3DB0-02F17B0E2BAD}"/>
                </a:ext>
              </a:extLst>
            </p:cNvPr>
            <p:cNvSpPr txBox="1"/>
            <p:nvPr/>
          </p:nvSpPr>
          <p:spPr>
            <a:xfrm flipH="1">
              <a:off x="5834469" y="3190406"/>
              <a:ext cx="1354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ova" panose="020B0504020202020204" pitchFamily="34" charset="0"/>
                </a:rPr>
                <a:t>Decision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ova" panose="020B0504020202020204" pitchFamily="34" charset="0"/>
                </a:rPr>
                <a:t>Intelligence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ACDF4-919D-BC02-0DA5-DE7D0E99D2F2}"/>
                </a:ext>
              </a:extLst>
            </p:cNvPr>
            <p:cNvSpPr/>
            <p:nvPr/>
          </p:nvSpPr>
          <p:spPr>
            <a:xfrm>
              <a:off x="4563210" y="2203972"/>
              <a:ext cx="2463605" cy="2473486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9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78A8E9-0B21-5918-BF7E-9A6A06BB15B7}"/>
              </a:ext>
            </a:extLst>
          </p:cNvPr>
          <p:cNvSpPr txBox="1"/>
          <p:nvPr/>
        </p:nvSpPr>
        <p:spPr>
          <a:xfrm>
            <a:off x="4781640" y="1185012"/>
            <a:ext cx="18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+mj-lt"/>
              </a:rPr>
              <a:t>Decision Science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0A43A0-B98C-20E8-2810-5FB191215F35}"/>
              </a:ext>
            </a:extLst>
          </p:cNvPr>
          <p:cNvSpPr txBox="1"/>
          <p:nvPr/>
        </p:nvSpPr>
        <p:spPr>
          <a:xfrm>
            <a:off x="204392" y="2513615"/>
            <a:ext cx="60788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Decision Theory &amp; Decision Analysis best practices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Platform based on Machine Intelligence conventions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Ability to work with existing AI &amp; ML models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Trusted Responsible AI practices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Decision System Enterprise deployment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Purposeful decision optimization capabilities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Optimized human &amp; decision system interaction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Focused on long-term decision health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325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91AF-32EE-4782-478A-C0E971D5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Teams, </a:t>
            </a:r>
            <a:br>
              <a:rPr lang="en-US" dirty="0"/>
            </a:br>
            <a:r>
              <a:rPr lang="en-US" dirty="0"/>
              <a:t>One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76909-94F6-E6F6-5DB2-D465A711F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WHAT IS THE 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59189-F0FD-33F1-7402-D7CBD647D2C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dirty="0"/>
              <a:t>Crayon and HDR each specialize in key parts of making better decisions for your business.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64D4C8-F5B7-6D80-09DE-7DC8ACDD7AAF}"/>
              </a:ext>
            </a:extLst>
          </p:cNvPr>
          <p:cNvGrpSpPr/>
          <p:nvPr/>
        </p:nvGrpSpPr>
        <p:grpSpPr>
          <a:xfrm>
            <a:off x="6811400" y="4692678"/>
            <a:ext cx="2181855" cy="389182"/>
            <a:chOff x="5644521" y="4723158"/>
            <a:chExt cx="2181855" cy="3891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E244B3-78FF-54A7-4EBE-3C2C766A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8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BD3349A-6A08-4293-CBE0-63DD2AF13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C1D78FC-B198-4C90-1501-DB4FF2BD5F2D}"/>
              </a:ext>
            </a:extLst>
          </p:cNvPr>
          <p:cNvSpPr/>
          <p:nvPr/>
        </p:nvSpPr>
        <p:spPr>
          <a:xfrm>
            <a:off x="4870695" y="1214244"/>
            <a:ext cx="3813738" cy="40789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Experience Gradient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8D52B5E2-2D72-E7AE-3A80-17A6CB45F8A9}"/>
              </a:ext>
            </a:extLst>
          </p:cNvPr>
          <p:cNvSpPr/>
          <p:nvPr/>
        </p:nvSpPr>
        <p:spPr>
          <a:xfrm>
            <a:off x="6505408" y="3518441"/>
            <a:ext cx="544311" cy="36058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70A7C1-E318-ED68-F397-A7E31A40DE83}"/>
              </a:ext>
            </a:extLst>
          </p:cNvPr>
          <p:cNvSpPr/>
          <p:nvPr/>
        </p:nvSpPr>
        <p:spPr>
          <a:xfrm>
            <a:off x="4870695" y="1700161"/>
            <a:ext cx="3813738" cy="1818279"/>
          </a:xfrm>
          <a:prstGeom prst="rect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 w="3175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B1DEED-779F-5359-B06F-DB41F9B1F6B8}"/>
              </a:ext>
            </a:extLst>
          </p:cNvPr>
          <p:cNvSpPr/>
          <p:nvPr/>
        </p:nvSpPr>
        <p:spPr>
          <a:xfrm>
            <a:off x="4870695" y="3879020"/>
            <a:ext cx="3813738" cy="453078"/>
          </a:xfrm>
          <a:prstGeom prst="rect">
            <a:avLst/>
          </a:prstGeom>
          <a:solidFill>
            <a:srgbClr val="073B45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r>
              <a:rPr lang="en-US" sz="1200" dirty="0">
                <a:solidFill>
                  <a:srgbClr val="E6E4D9"/>
                </a:solidFill>
                <a:latin typeface="Arial Nova" panose="020B0504020202020204" pitchFamily="34" charset="0"/>
              </a:rPr>
              <a:t>Better Decisions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0AB3A-A4A1-2E04-0DB8-71757A079233}"/>
              </a:ext>
            </a:extLst>
          </p:cNvPr>
          <p:cNvSpPr txBox="1"/>
          <p:nvPr/>
        </p:nvSpPr>
        <p:spPr>
          <a:xfrm rot="16200000">
            <a:off x="4595409" y="2454768"/>
            <a:ext cx="878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More HDR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FD589B-BA64-E7AB-E533-45E6ADC62D68}"/>
              </a:ext>
            </a:extLst>
          </p:cNvPr>
          <p:cNvSpPr txBox="1"/>
          <p:nvPr/>
        </p:nvSpPr>
        <p:spPr>
          <a:xfrm rot="5400000">
            <a:off x="8016214" y="2454769"/>
            <a:ext cx="1039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More Crayon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8DCB-C53E-B937-C222-212DCB4A1B24}"/>
              </a:ext>
            </a:extLst>
          </p:cNvPr>
          <p:cNvGrpSpPr/>
          <p:nvPr/>
        </p:nvGrpSpPr>
        <p:grpSpPr>
          <a:xfrm>
            <a:off x="5339866" y="2011741"/>
            <a:ext cx="2943067" cy="1402793"/>
            <a:chOff x="5515201" y="2011741"/>
            <a:chExt cx="2943067" cy="140279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58990D4-4517-D19C-800A-34EFA6C11915}"/>
                </a:ext>
              </a:extLst>
            </p:cNvPr>
            <p:cNvSpPr/>
            <p:nvPr/>
          </p:nvSpPr>
          <p:spPr>
            <a:xfrm>
              <a:off x="6264111" y="3032523"/>
              <a:ext cx="1449158" cy="382011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Improved Decision Models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DB9E9B8-7401-A458-E3B0-9AEECB05304C}"/>
                </a:ext>
              </a:extLst>
            </p:cNvPr>
            <p:cNvSpPr/>
            <p:nvPr/>
          </p:nvSpPr>
          <p:spPr>
            <a:xfrm>
              <a:off x="7009112" y="2011741"/>
              <a:ext cx="875081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Big Data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32EE1DC-5155-080C-766D-440D3619933E}"/>
                </a:ext>
              </a:extLst>
            </p:cNvPr>
            <p:cNvSpPr/>
            <p:nvPr/>
          </p:nvSpPr>
          <p:spPr>
            <a:xfrm>
              <a:off x="6264111" y="2523434"/>
              <a:ext cx="704156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Designing Decisions</a:t>
              </a:r>
              <a:endParaRPr lang="en-US" sz="800" dirty="0">
                <a:solidFill>
                  <a:schemeClr val="tx1"/>
                </a:solidFill>
                <a:ea typeface="Verdana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365A29-BC69-E82A-B2EA-7A677D4F8478}"/>
                </a:ext>
              </a:extLst>
            </p:cNvPr>
            <p:cNvSpPr/>
            <p:nvPr/>
          </p:nvSpPr>
          <p:spPr>
            <a:xfrm>
              <a:off x="7754112" y="2523434"/>
              <a:ext cx="704156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ML/AI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490D8BE-B0FA-53A3-D397-91C4CD8E6674}"/>
                </a:ext>
              </a:extLst>
            </p:cNvPr>
            <p:cNvSpPr/>
            <p:nvPr/>
          </p:nvSpPr>
          <p:spPr>
            <a:xfrm>
              <a:off x="5515201" y="2523434"/>
              <a:ext cx="708066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Calibrating Experts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BEB07C1-4909-CD43-DFAA-31B0E487DE80}"/>
                </a:ext>
              </a:extLst>
            </p:cNvPr>
            <p:cNvSpPr/>
            <p:nvPr/>
          </p:nvSpPr>
          <p:spPr>
            <a:xfrm>
              <a:off x="7009112" y="2523434"/>
              <a:ext cx="704156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Inferences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902429-7EC3-D147-8429-146D8D593027}"/>
                </a:ext>
              </a:extLst>
            </p:cNvPr>
            <p:cNvSpPr/>
            <p:nvPr/>
          </p:nvSpPr>
          <p:spPr>
            <a:xfrm>
              <a:off x="5880928" y="2011741"/>
              <a:ext cx="1065519" cy="457200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Original Empirical Research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AD5D690-1628-5DC8-836A-AD756F55B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3072" y="3954732"/>
            <a:ext cx="301654" cy="30165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3B0F351-C35F-13F3-09E5-8653ED1AC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8858" y="3954732"/>
            <a:ext cx="301654" cy="3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About HDR &amp; Applied Information Economics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611" rtl="0" eaLnBrk="1" fontAlgn="auto" latinLnBrk="0" hangingPunct="1">
              <a:lnSpc>
                <a:spcPct val="9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THE SOLUTION?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76141" y="475431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E09750B-C79C-6382-2FE7-FD79B6F16B9F}"/>
              </a:ext>
            </a:extLst>
          </p:cNvPr>
          <p:cNvSpPr/>
          <p:nvPr/>
        </p:nvSpPr>
        <p:spPr>
          <a:xfrm>
            <a:off x="488934" y="2072255"/>
            <a:ext cx="3556372" cy="2613903"/>
          </a:xfrm>
          <a:prstGeom prst="rect">
            <a:avLst/>
          </a:prstGeom>
          <a:solidFill>
            <a:srgbClr val="073B45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9306D2-79D4-D5D7-B9C8-B0835B3C5BDD}"/>
              </a:ext>
            </a:extLst>
          </p:cNvPr>
          <p:cNvSpPr/>
          <p:nvPr/>
        </p:nvSpPr>
        <p:spPr>
          <a:xfrm>
            <a:off x="555954" y="2196393"/>
            <a:ext cx="3416199" cy="74642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In 200+ major analysis projects</a:t>
            </a:r>
            <a:r>
              <a:rPr lang="en-US" sz="1000" dirty="0"/>
              <a:t>, HDR has been able to show that no matter how difficult the measurement and monetization problem appears to be, we find a way to evaluate it and communicate the results.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1617A-24C7-4E75-4AA8-20663A93D499}"/>
              </a:ext>
            </a:extLst>
          </p:cNvPr>
          <p:cNvSpPr txBox="1"/>
          <p:nvPr/>
        </p:nvSpPr>
        <p:spPr>
          <a:xfrm>
            <a:off x="539564" y="1188494"/>
            <a:ext cx="804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FFFFFF"/>
                </a:solidFill>
                <a:effectLst/>
              </a:rPr>
              <a:t>HDR developed Applied information Economics as a practical application of several quantitative, analytical methods to decision making. A key principle HDR follows is that </a:t>
            </a:r>
            <a:r>
              <a:rPr lang="en-US" sz="1200" i="0" u="sng" dirty="0">
                <a:solidFill>
                  <a:srgbClr val="FFFFFF"/>
                </a:solidFill>
                <a:effectLst/>
              </a:rPr>
              <a:t>every component of the method </a:t>
            </a:r>
            <a:r>
              <a:rPr lang="en-US" sz="1200" b="0" i="0" dirty="0">
                <a:solidFill>
                  <a:srgbClr val="FFFFFF"/>
                </a:solidFill>
                <a:effectLst/>
              </a:rPr>
              <a:t>is based on methods from published, peer-reviewed clinical trials that show a measurable improvement to estimates and decisions.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2B0D-EC6B-595C-2696-B527EE9728E2}"/>
              </a:ext>
            </a:extLst>
          </p:cNvPr>
          <p:cNvSpPr txBox="1"/>
          <p:nvPr/>
        </p:nvSpPr>
        <p:spPr>
          <a:xfrm>
            <a:off x="555954" y="3046863"/>
            <a:ext cx="3416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6"/>
                </a:solidFill>
              </a:rPr>
              <a:t>The economic impact of dams on the Mekong River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6"/>
                </a:solidFill>
              </a:rPr>
              <a:t>Environmental policy for US farmers, and educational assistance in inner city schools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6"/>
                </a:solidFill>
              </a:rPr>
              <a:t>The benefits of roads, schools and hospitals in Haiti and how to prioritize them for the United Nations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6"/>
                </a:solidFill>
              </a:rPr>
              <a:t>The relative value of R&amp;D portfolios in aerospace, biotech, and pharma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6"/>
                </a:solidFill>
              </a:rPr>
              <a:t>Logistics forecasts for the battlefield and the effectiveness of training for the US Military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4591AC-53CE-5C6D-DFC0-DAC63D9B1A69}"/>
              </a:ext>
            </a:extLst>
          </p:cNvPr>
          <p:cNvSpPr/>
          <p:nvPr/>
        </p:nvSpPr>
        <p:spPr>
          <a:xfrm>
            <a:off x="4295444" y="2072255"/>
            <a:ext cx="457200" cy="457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5F34C-7697-D7E2-3A30-11BF5C43D2B8}"/>
              </a:ext>
            </a:extLst>
          </p:cNvPr>
          <p:cNvSpPr/>
          <p:nvPr/>
        </p:nvSpPr>
        <p:spPr>
          <a:xfrm>
            <a:off x="4295444" y="2611431"/>
            <a:ext cx="457200" cy="457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E39958-C5DD-334A-C002-D53DEA937278}"/>
              </a:ext>
            </a:extLst>
          </p:cNvPr>
          <p:cNvSpPr/>
          <p:nvPr/>
        </p:nvSpPr>
        <p:spPr>
          <a:xfrm>
            <a:off x="4295444" y="3150607"/>
            <a:ext cx="457200" cy="457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1FDB95-EE18-5F44-3E1E-268227287784}"/>
              </a:ext>
            </a:extLst>
          </p:cNvPr>
          <p:cNvSpPr/>
          <p:nvPr/>
        </p:nvSpPr>
        <p:spPr>
          <a:xfrm>
            <a:off x="4295444" y="3689783"/>
            <a:ext cx="457200" cy="457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1CE3D9-16D4-BD6B-15CF-F6416D31E4AB}"/>
              </a:ext>
            </a:extLst>
          </p:cNvPr>
          <p:cNvSpPr/>
          <p:nvPr/>
        </p:nvSpPr>
        <p:spPr>
          <a:xfrm>
            <a:off x="4295444" y="4228958"/>
            <a:ext cx="457200" cy="457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8557"/>
            <a:endParaRPr lang="en-US" sz="1200" dirty="0">
              <a:solidFill>
                <a:srgbClr val="E6E4D9"/>
              </a:solidFill>
              <a:latin typeface="Arial Nova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E275EF-D944-4323-E0AF-74A1CFE77805}"/>
              </a:ext>
            </a:extLst>
          </p:cNvPr>
          <p:cNvSpPr/>
          <p:nvPr/>
        </p:nvSpPr>
        <p:spPr>
          <a:xfrm>
            <a:off x="4825797" y="2072255"/>
            <a:ext cx="3711618" cy="4572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228557"/>
            <a:r>
              <a:rPr lang="en-US" sz="800" b="1" dirty="0">
                <a:solidFill>
                  <a:schemeClr val="accent4"/>
                </a:solidFill>
              </a:rPr>
              <a:t>Model Complex Decisions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Regardless of the number of variables or level of uncertainty, any decision can be modeled in a way that improves on intuition, purely qualitative, or deterministic methods.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8D71E1-6591-137C-58C3-3964EFF55262}"/>
              </a:ext>
            </a:extLst>
          </p:cNvPr>
          <p:cNvSpPr/>
          <p:nvPr/>
        </p:nvSpPr>
        <p:spPr>
          <a:xfrm>
            <a:off x="4825797" y="2611431"/>
            <a:ext cx="3711618" cy="4572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228557"/>
            <a:r>
              <a:rPr lang="en-US" sz="800" b="1" dirty="0">
                <a:solidFill>
                  <a:schemeClr val="accent4"/>
                </a:solidFill>
              </a:rPr>
              <a:t>Measure Intangibles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Founded by the author of </a:t>
            </a:r>
            <a:r>
              <a:rPr lang="en-US" sz="700" i="1" dirty="0">
                <a:solidFill>
                  <a:schemeClr val="accent4"/>
                </a:solidFill>
              </a:rPr>
              <a:t>How to Measure Anything</a:t>
            </a:r>
            <a:r>
              <a:rPr lang="en-US" sz="700" dirty="0">
                <a:solidFill>
                  <a:schemeClr val="accent4"/>
                </a:solidFill>
              </a:rPr>
              <a:t>, HDR shows clients there are no "intangibles." You have more data than you think, and you need less than you think.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8E220E-D441-D0FB-DA13-38010E42A38D}"/>
              </a:ext>
            </a:extLst>
          </p:cNvPr>
          <p:cNvSpPr/>
          <p:nvPr/>
        </p:nvSpPr>
        <p:spPr>
          <a:xfrm>
            <a:off x="4825797" y="3150607"/>
            <a:ext cx="3711618" cy="4572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228557"/>
            <a:r>
              <a:rPr lang="en-US" sz="800" b="1" dirty="0">
                <a:solidFill>
                  <a:schemeClr val="accent4"/>
                </a:solidFill>
              </a:rPr>
              <a:t>If it Matters, Monetize it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HDR has quantified the economic value for even the most "invaluable.“ This includes environmental, health, agricultural risk, new innovations, and education.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82CD77-48CF-8E1A-4F86-74BCF3CA66D8}"/>
              </a:ext>
            </a:extLst>
          </p:cNvPr>
          <p:cNvSpPr/>
          <p:nvPr/>
        </p:nvSpPr>
        <p:spPr>
          <a:xfrm>
            <a:off x="4825797" y="3689783"/>
            <a:ext cx="3711618" cy="4572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228557"/>
            <a:r>
              <a:rPr lang="en-US" sz="800" b="1" dirty="0">
                <a:solidFill>
                  <a:schemeClr val="accent4"/>
                </a:solidFill>
              </a:rPr>
              <a:t>Compute Information Values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The "Measurement Inversion" occurs when measurements are not prioritized by information value. The "Expected Value of Information" (EVI) often leads to very different measurements.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5DEE2-4958-A271-C27A-BC7A3C660731}"/>
              </a:ext>
            </a:extLst>
          </p:cNvPr>
          <p:cNvSpPr/>
          <p:nvPr/>
        </p:nvSpPr>
        <p:spPr>
          <a:xfrm>
            <a:off x="4825797" y="4228958"/>
            <a:ext cx="3711618" cy="4572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228557"/>
            <a:r>
              <a:rPr lang="en-US" sz="800" b="1" dirty="0">
                <a:solidFill>
                  <a:schemeClr val="accent4"/>
                </a:solidFill>
              </a:rPr>
              <a:t>Inform Decisions with Understandable Results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HDR has a lot of experience in condensing even complex decision models</a:t>
            </a:r>
          </a:p>
          <a:p>
            <a:pPr defTabSz="228557"/>
            <a:r>
              <a:rPr lang="en-US" sz="700" dirty="0">
                <a:solidFill>
                  <a:schemeClr val="accent4"/>
                </a:solidFill>
              </a:rPr>
              <a:t>into clear outcomes that inform practical actions for executives.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47D700E-AE3C-48AB-5287-82166A15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6884" y="2158963"/>
            <a:ext cx="274320" cy="27432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151C437-E8EB-18A5-BC60-B8F01B6CB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9966" y="2684293"/>
            <a:ext cx="274320" cy="27432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A9461A0-BE9A-3878-97A7-781AD08C4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9966" y="3785527"/>
            <a:ext cx="274320" cy="27432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BF7DB97-56C3-C3A6-23DC-1EB5A9F5E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9966" y="3237315"/>
            <a:ext cx="274320" cy="2743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B9C5888-1B7C-82E9-548B-256B86038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3095" y="4320398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2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B6F30EA8-FA22-374B-BE43-E835D4F9512C}"/>
              </a:ext>
            </a:extLst>
          </p:cNvPr>
          <p:cNvSpPr/>
          <p:nvPr/>
        </p:nvSpPr>
        <p:spPr>
          <a:xfrm>
            <a:off x="3268437" y="2392457"/>
            <a:ext cx="753809" cy="1022141"/>
          </a:xfrm>
          <a:prstGeom prst="rightArrow">
            <a:avLst>
              <a:gd name="adj1" fmla="val 50000"/>
              <a:gd name="adj2" fmla="val 53521"/>
            </a:avLst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Quantifying and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CyberRisk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 for Real Decisions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611" rtl="0" eaLnBrk="1" fontAlgn="auto" latinLnBrk="0" hangingPunct="1">
              <a:lnSpc>
                <a:spcPct val="9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THE SOLUTION?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72ECB0-8D60-0724-E37A-0A3C08A209F6}"/>
              </a:ext>
            </a:extLst>
          </p:cNvPr>
          <p:cNvSpPr/>
          <p:nvPr/>
        </p:nvSpPr>
        <p:spPr>
          <a:xfrm>
            <a:off x="4022246" y="1300237"/>
            <a:ext cx="4695242" cy="1023485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After Crayons scanning and recommendations, HDR will quantify the risk to answer critical questions:</a:t>
            </a:r>
          </a:p>
          <a:p>
            <a:pPr marL="628650" lvl="1" indent="-171450" defTabSz="914400">
              <a:spcAft>
                <a:spcPts val="600"/>
              </a:spcAft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How much is the total risk in financial terms?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04E20-A9F1-534A-3D10-B10067E3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1" y="1358797"/>
            <a:ext cx="2697017" cy="28504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DFF7F-CC14-BFA5-7F52-A164F511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74" y="2447027"/>
            <a:ext cx="1819430" cy="20360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3">
            <a:extLst>
              <a:ext uri="{FF2B5EF4-FFF2-40B4-BE49-F238E27FC236}">
                <a16:creationId xmlns:a16="http://schemas.microsoft.com/office/drawing/2014/main" id="{780F096C-6781-9D3D-4A86-997BDB6A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2" b="22975"/>
          <a:stretch/>
        </p:blipFill>
        <p:spPr bwMode="auto">
          <a:xfrm>
            <a:off x="5051775" y="2571750"/>
            <a:ext cx="3823188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3">
            <a:extLst>
              <a:ext uri="{FF2B5EF4-FFF2-40B4-BE49-F238E27FC236}">
                <a16:creationId xmlns:a16="http://schemas.microsoft.com/office/drawing/2014/main" id="{E921CB25-A4B9-7FCE-8742-28C9C1F02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46" r="86128" b="22975"/>
          <a:stretch/>
        </p:blipFill>
        <p:spPr bwMode="auto">
          <a:xfrm>
            <a:off x="4757171" y="2573401"/>
            <a:ext cx="322829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E4D547-DB91-011A-56DE-BEC4796EA359}"/>
              </a:ext>
            </a:extLst>
          </p:cNvPr>
          <p:cNvSpPr txBox="1"/>
          <p:nvPr/>
        </p:nvSpPr>
        <p:spPr>
          <a:xfrm>
            <a:off x="5112812" y="4209950"/>
            <a:ext cx="360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0.1		1		10		100</a:t>
            </a:r>
          </a:p>
          <a:p>
            <a:pPr algn="ctr"/>
            <a:r>
              <a:rPr lang="en-US" sz="1100" b="1" dirty="0">
                <a:solidFill>
                  <a:schemeClr val="accent5"/>
                </a:solidFill>
              </a:rPr>
              <a:t>Loss (Millions)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0DD11C-A3B1-1E23-AF67-F114D6CAB21E}"/>
              </a:ext>
            </a:extLst>
          </p:cNvPr>
          <p:cNvSpPr/>
          <p:nvPr/>
        </p:nvSpPr>
        <p:spPr>
          <a:xfrm>
            <a:off x="7824901" y="3473315"/>
            <a:ext cx="774342" cy="247846"/>
          </a:xfrm>
          <a:prstGeom prst="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Current Risks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C401DD-5ACF-5F90-F4A2-22D605418E8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8035925" y="3721161"/>
            <a:ext cx="176147" cy="268475"/>
          </a:xfrm>
          <a:prstGeom prst="straightConnector1">
            <a:avLst/>
          </a:prstGeom>
          <a:ln w="25400">
            <a:solidFill>
              <a:srgbClr val="66CC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DA3C51C-80CB-C9CE-C251-D3A9CC77F464}"/>
              </a:ext>
            </a:extLst>
          </p:cNvPr>
          <p:cNvSpPr txBox="1"/>
          <p:nvPr/>
        </p:nvSpPr>
        <p:spPr>
          <a:xfrm rot="16200000">
            <a:off x="3712218" y="3184109"/>
            <a:ext cx="1655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</a:rPr>
              <a:t>Annual Probability of Exceeding Loss</a:t>
            </a:r>
          </a:p>
        </p:txBody>
      </p:sp>
    </p:spTree>
    <p:extLst>
      <p:ext uri="{BB962C8B-B14F-4D97-AF65-F5344CB8AC3E}">
        <p14:creationId xmlns:p14="http://schemas.microsoft.com/office/powerpoint/2010/main" val="20287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rrow: Right 47">
            <a:extLst>
              <a:ext uri="{FF2B5EF4-FFF2-40B4-BE49-F238E27FC236}">
                <a16:creationId xmlns:a16="http://schemas.microsoft.com/office/drawing/2014/main" id="{812ED9D9-DA36-30B8-8530-2F19AEEE5870}"/>
              </a:ext>
            </a:extLst>
          </p:cNvPr>
          <p:cNvSpPr/>
          <p:nvPr/>
        </p:nvSpPr>
        <p:spPr>
          <a:xfrm>
            <a:off x="3268437" y="2392457"/>
            <a:ext cx="753809" cy="1022141"/>
          </a:xfrm>
          <a:prstGeom prst="rightArrow">
            <a:avLst>
              <a:gd name="adj1" fmla="val 50000"/>
              <a:gd name="adj2" fmla="val 53521"/>
            </a:avLst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Quantifying and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CyberRisk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 for Real Decisions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611" rtl="0" eaLnBrk="1" fontAlgn="auto" latinLnBrk="0" hangingPunct="1">
              <a:lnSpc>
                <a:spcPct val="9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THE SOLUTION?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72ECB0-8D60-0724-E37A-0A3C08A209F6}"/>
              </a:ext>
            </a:extLst>
          </p:cNvPr>
          <p:cNvSpPr/>
          <p:nvPr/>
        </p:nvSpPr>
        <p:spPr>
          <a:xfrm>
            <a:off x="4022246" y="1300237"/>
            <a:ext cx="4695242" cy="1023485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After Crayons scanning and recommendations, HDR will quantify the risk to answer critical questions: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How much is the total risk in financial terms?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it worth to reduce the risk?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04E20-A9F1-534A-3D10-B10067E3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1" y="1358797"/>
            <a:ext cx="2697017" cy="28504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DFF7F-CC14-BFA5-7F52-A164F511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74" y="2447027"/>
            <a:ext cx="1819430" cy="20360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F53C7C6-C3FE-306A-372D-F32BF432B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2" b="22975"/>
          <a:stretch/>
        </p:blipFill>
        <p:spPr bwMode="auto">
          <a:xfrm>
            <a:off x="5051775" y="2571750"/>
            <a:ext cx="3823188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44502523-F979-DD8C-A2B4-77ADC35B9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46" r="86128" b="22975"/>
          <a:stretch/>
        </p:blipFill>
        <p:spPr bwMode="auto">
          <a:xfrm>
            <a:off x="4757171" y="2573401"/>
            <a:ext cx="322829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6CE40B-0FAF-A646-22CA-1C1A1BBF94C3}"/>
              </a:ext>
            </a:extLst>
          </p:cNvPr>
          <p:cNvSpPr txBox="1"/>
          <p:nvPr/>
        </p:nvSpPr>
        <p:spPr>
          <a:xfrm>
            <a:off x="5112812" y="4209950"/>
            <a:ext cx="360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0.1		1		10		100</a:t>
            </a:r>
          </a:p>
          <a:p>
            <a:pPr algn="ctr"/>
            <a:r>
              <a:rPr lang="en-US" sz="1100" b="1" dirty="0">
                <a:solidFill>
                  <a:schemeClr val="accent5"/>
                </a:solidFill>
              </a:rPr>
              <a:t>Loss (Millions)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68F142-BDAE-67DD-D202-F853C039F272}"/>
              </a:ext>
            </a:extLst>
          </p:cNvPr>
          <p:cNvSpPr/>
          <p:nvPr/>
        </p:nvSpPr>
        <p:spPr>
          <a:xfrm>
            <a:off x="7824901" y="3473315"/>
            <a:ext cx="774342" cy="247846"/>
          </a:xfrm>
          <a:prstGeom prst="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Current Risks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B43F2C-8F98-B90F-2565-24F2A50E18A2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8035925" y="3721161"/>
            <a:ext cx="176147" cy="268475"/>
          </a:xfrm>
          <a:prstGeom prst="straightConnector1">
            <a:avLst/>
          </a:prstGeom>
          <a:ln w="25400">
            <a:solidFill>
              <a:srgbClr val="66CC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45D395F-C229-2718-8E2E-E33F315117BB}"/>
              </a:ext>
            </a:extLst>
          </p:cNvPr>
          <p:cNvSpPr txBox="1"/>
          <p:nvPr/>
        </p:nvSpPr>
        <p:spPr>
          <a:xfrm rot="16200000">
            <a:off x="3712218" y="3184109"/>
            <a:ext cx="1655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</a:rPr>
              <a:t>Annual Probability of Exceeding Loss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51EC9B-2345-8729-82B0-7E6EAA3098AD}"/>
              </a:ext>
            </a:extLst>
          </p:cNvPr>
          <p:cNvSpPr/>
          <p:nvPr/>
        </p:nvSpPr>
        <p:spPr>
          <a:xfrm>
            <a:off x="5117575" y="3286167"/>
            <a:ext cx="3564463" cy="869988"/>
          </a:xfrm>
          <a:custGeom>
            <a:avLst/>
            <a:gdLst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3861" h="1859436">
                <a:moveTo>
                  <a:pt x="0" y="0"/>
                </a:moveTo>
                <a:cubicBezTo>
                  <a:pt x="1695227" y="406646"/>
                  <a:pt x="1789347" y="1863913"/>
                  <a:pt x="4033861" y="1859426"/>
                </a:cubicBezTo>
                <a:lnTo>
                  <a:pt x="4033861" y="1859426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1D374C-2F9C-F75C-4529-CF98EA31A46E}"/>
              </a:ext>
            </a:extLst>
          </p:cNvPr>
          <p:cNvSpPr/>
          <p:nvPr/>
        </p:nvSpPr>
        <p:spPr>
          <a:xfrm>
            <a:off x="5330564" y="3810355"/>
            <a:ext cx="774342" cy="268475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Risk After Mitigations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B2425A-9FCC-5B26-06BE-B2F838A4CC90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6104906" y="3703199"/>
            <a:ext cx="326850" cy="2413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D402226-EBCD-E650-E287-101E5B15D3E8}"/>
              </a:ext>
            </a:extLst>
          </p:cNvPr>
          <p:cNvSpPr/>
          <p:nvPr/>
        </p:nvSpPr>
        <p:spPr>
          <a:xfrm>
            <a:off x="6779994" y="3517462"/>
            <a:ext cx="166524" cy="292894"/>
          </a:xfrm>
          <a:prstGeom prst="rightBrace">
            <a:avLst>
              <a:gd name="adj1" fmla="val 29782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E2CE0C-FDAF-E059-F531-13023D9F4E44}"/>
              </a:ext>
            </a:extLst>
          </p:cNvPr>
          <p:cNvSpPr/>
          <p:nvPr/>
        </p:nvSpPr>
        <p:spPr>
          <a:xfrm>
            <a:off x="7325655" y="2915181"/>
            <a:ext cx="654312" cy="295987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$ Value of Mitigation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E4DEFD-A794-849D-9EB5-99EE730948E0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flipH="1">
            <a:off x="6946518" y="3211168"/>
            <a:ext cx="706293" cy="45274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20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983390-B020-6ECF-FEF0-A2A9CD19F70D}"/>
              </a:ext>
            </a:extLst>
          </p:cNvPr>
          <p:cNvSpPr/>
          <p:nvPr/>
        </p:nvSpPr>
        <p:spPr>
          <a:xfrm>
            <a:off x="3268437" y="2392457"/>
            <a:ext cx="753809" cy="1022141"/>
          </a:xfrm>
          <a:prstGeom prst="rightArrow">
            <a:avLst>
              <a:gd name="adj1" fmla="val 50000"/>
              <a:gd name="adj2" fmla="val 53521"/>
            </a:avLst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Quantifying and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CyberRisk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 for Real Decisions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611" rtl="0" eaLnBrk="1" fontAlgn="auto" latinLnBrk="0" hangingPunct="1">
              <a:lnSpc>
                <a:spcPct val="9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THE SOLUTION?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72ECB0-8D60-0724-E37A-0A3C08A209F6}"/>
              </a:ext>
            </a:extLst>
          </p:cNvPr>
          <p:cNvSpPr/>
          <p:nvPr/>
        </p:nvSpPr>
        <p:spPr>
          <a:xfrm>
            <a:off x="4022246" y="1300237"/>
            <a:ext cx="4695242" cy="1023485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After Crayons scanning and recommendations, HDR will quantify the risk to answer critical questions: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How much is the total risk in financial terms?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it worth to reduce the risk?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Is the risk acceptable?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04E20-A9F1-534A-3D10-B10067E3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1" y="1358797"/>
            <a:ext cx="2697017" cy="28504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DFF7F-CC14-BFA5-7F52-A164F511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74" y="2447027"/>
            <a:ext cx="1819430" cy="20360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13">
            <a:extLst>
              <a:ext uri="{FF2B5EF4-FFF2-40B4-BE49-F238E27FC236}">
                <a16:creationId xmlns:a16="http://schemas.microsoft.com/office/drawing/2014/main" id="{E6228FE0-6364-91CE-81F5-70BAEF25B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2" b="22975"/>
          <a:stretch/>
        </p:blipFill>
        <p:spPr bwMode="auto">
          <a:xfrm>
            <a:off x="5051775" y="2571750"/>
            <a:ext cx="3823188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EDA5CAE8-26FE-DA20-4259-CAC16B56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46" r="86128" b="22975"/>
          <a:stretch/>
        </p:blipFill>
        <p:spPr bwMode="auto">
          <a:xfrm>
            <a:off x="4757171" y="2573401"/>
            <a:ext cx="322829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0CFD0B-33B6-232C-749E-C40BF53FF89A}"/>
              </a:ext>
            </a:extLst>
          </p:cNvPr>
          <p:cNvSpPr txBox="1"/>
          <p:nvPr/>
        </p:nvSpPr>
        <p:spPr>
          <a:xfrm>
            <a:off x="5112812" y="4209950"/>
            <a:ext cx="360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0.1		1		10		100</a:t>
            </a:r>
          </a:p>
          <a:p>
            <a:pPr algn="ctr"/>
            <a:r>
              <a:rPr lang="en-US" sz="1100" b="1" dirty="0">
                <a:solidFill>
                  <a:schemeClr val="accent5"/>
                </a:solidFill>
              </a:rPr>
              <a:t>Loss (Millions)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CAD448-C6BD-C6B7-9932-DF0CE5BEA779}"/>
              </a:ext>
            </a:extLst>
          </p:cNvPr>
          <p:cNvSpPr/>
          <p:nvPr/>
        </p:nvSpPr>
        <p:spPr>
          <a:xfrm>
            <a:off x="7824901" y="3473315"/>
            <a:ext cx="774342" cy="247846"/>
          </a:xfrm>
          <a:prstGeom prst="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Current Risks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2F12851-F4C5-D2F5-2A70-555F211F0D59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8035925" y="3721161"/>
            <a:ext cx="176147" cy="268475"/>
          </a:xfrm>
          <a:prstGeom prst="straightConnector1">
            <a:avLst/>
          </a:prstGeom>
          <a:ln w="25400">
            <a:solidFill>
              <a:srgbClr val="66CC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3A8B8D5-2412-2CE1-4CB0-764C15E061FB}"/>
              </a:ext>
            </a:extLst>
          </p:cNvPr>
          <p:cNvSpPr txBox="1"/>
          <p:nvPr/>
        </p:nvSpPr>
        <p:spPr>
          <a:xfrm rot="16200000">
            <a:off x="3712218" y="3184109"/>
            <a:ext cx="1655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</a:rPr>
              <a:t>Annual Probability of Exceeding Loss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54EFE0-2DB6-CA22-D0B9-0F8030124FEF}"/>
              </a:ext>
            </a:extLst>
          </p:cNvPr>
          <p:cNvSpPr/>
          <p:nvPr/>
        </p:nvSpPr>
        <p:spPr>
          <a:xfrm>
            <a:off x="5117575" y="3286167"/>
            <a:ext cx="3564463" cy="869988"/>
          </a:xfrm>
          <a:custGeom>
            <a:avLst/>
            <a:gdLst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3861" h="1859436">
                <a:moveTo>
                  <a:pt x="0" y="0"/>
                </a:moveTo>
                <a:cubicBezTo>
                  <a:pt x="1695227" y="406646"/>
                  <a:pt x="1789347" y="1863913"/>
                  <a:pt x="4033861" y="1859426"/>
                </a:cubicBezTo>
                <a:lnTo>
                  <a:pt x="4033861" y="1859426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5C2794-4BF1-E595-4285-C2EF89A3C6E5}"/>
              </a:ext>
            </a:extLst>
          </p:cNvPr>
          <p:cNvSpPr/>
          <p:nvPr/>
        </p:nvSpPr>
        <p:spPr>
          <a:xfrm>
            <a:off x="5330564" y="3810355"/>
            <a:ext cx="774342" cy="268475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Risk After Mitigations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ABA78C-D21A-86CC-736D-F727CD927FE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6104906" y="3703199"/>
            <a:ext cx="326850" cy="2413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9580810-B224-9C62-0768-CD9373857899}"/>
              </a:ext>
            </a:extLst>
          </p:cNvPr>
          <p:cNvSpPr/>
          <p:nvPr/>
        </p:nvSpPr>
        <p:spPr>
          <a:xfrm>
            <a:off x="6779994" y="3517462"/>
            <a:ext cx="166524" cy="292894"/>
          </a:xfrm>
          <a:prstGeom prst="rightBrace">
            <a:avLst>
              <a:gd name="adj1" fmla="val 29782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211AF9-7553-1482-9480-D889B5F6688C}"/>
              </a:ext>
            </a:extLst>
          </p:cNvPr>
          <p:cNvSpPr/>
          <p:nvPr/>
        </p:nvSpPr>
        <p:spPr>
          <a:xfrm>
            <a:off x="7325655" y="2915181"/>
            <a:ext cx="654312" cy="295987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$ Value of Mitigation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5976FA-C307-D616-2A07-2A1C6EE4753E}"/>
              </a:ext>
            </a:extLst>
          </p:cNvPr>
          <p:cNvCxnSpPr>
            <a:cxnSpLocks/>
            <a:stCxn id="60" idx="2"/>
            <a:endCxn id="59" idx="1"/>
          </p:cNvCxnSpPr>
          <p:nvPr/>
        </p:nvCxnSpPr>
        <p:spPr>
          <a:xfrm flipH="1">
            <a:off x="6946518" y="3211168"/>
            <a:ext cx="706293" cy="45274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F45C97-4730-057D-2CF6-5F6A7D793F38}"/>
              </a:ext>
            </a:extLst>
          </p:cNvPr>
          <p:cNvSpPr/>
          <p:nvPr/>
        </p:nvSpPr>
        <p:spPr>
          <a:xfrm>
            <a:off x="5125315" y="2964820"/>
            <a:ext cx="3556723" cy="1184623"/>
          </a:xfrm>
          <a:custGeom>
            <a:avLst/>
            <a:gdLst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3861" h="1859436">
                <a:moveTo>
                  <a:pt x="0" y="0"/>
                </a:moveTo>
                <a:cubicBezTo>
                  <a:pt x="1695227" y="406646"/>
                  <a:pt x="1789347" y="1863913"/>
                  <a:pt x="4033861" y="1859426"/>
                </a:cubicBezTo>
                <a:lnTo>
                  <a:pt x="4033861" y="18594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FEB0D6-2FA2-D60F-D2D3-4E030BD00641}"/>
              </a:ext>
            </a:extLst>
          </p:cNvPr>
          <p:cNvSpPr/>
          <p:nvPr/>
        </p:nvSpPr>
        <p:spPr>
          <a:xfrm>
            <a:off x="6488936" y="2915181"/>
            <a:ext cx="610364" cy="281640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Risk Appetite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ED8306-4933-63F7-8D3B-65DAD98040BC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6488936" y="3196821"/>
            <a:ext cx="305182" cy="27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Quantifying and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CyberRisk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/>
                <a:ea typeface="+mj-ea"/>
                <a:cs typeface="+mj-cs"/>
              </a:rPr>
              <a:t> for Real Decisions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611" rtl="0" eaLnBrk="1" fontAlgn="auto" latinLnBrk="0" hangingPunct="1">
              <a:lnSpc>
                <a:spcPct val="9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THE SOLUTION?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5B72ECB0-8D60-0724-E37A-0A3C08A209F6}"/>
              </a:ext>
            </a:extLst>
          </p:cNvPr>
          <p:cNvSpPr/>
          <p:nvPr/>
        </p:nvSpPr>
        <p:spPr>
          <a:xfrm>
            <a:off x="4022246" y="1300237"/>
            <a:ext cx="4695242" cy="1217717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After Crayons scanning and recommendations, HDR will quantify the risk to answer critical questions: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How much is the total risk in financial terms?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What is it worth to reduce the risk?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Is the risk acceptable?</a:t>
            </a:r>
          </a:p>
          <a:p>
            <a:pPr marL="628650" lvl="1" indent="-171450" defTabSz="914400">
              <a:buClr>
                <a:srgbClr val="FF6A4C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6E4D9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How can controls be prioritized with “Return on Control?”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6A4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pic>
        <p:nvPicPr>
          <p:cNvPr id="50" name="Picture 13">
            <a:extLst>
              <a:ext uri="{FF2B5EF4-FFF2-40B4-BE49-F238E27FC236}">
                <a16:creationId xmlns:a16="http://schemas.microsoft.com/office/drawing/2014/main" id="{E6228FE0-6364-91CE-81F5-70BAEF25B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2" b="22975"/>
          <a:stretch/>
        </p:blipFill>
        <p:spPr bwMode="auto">
          <a:xfrm>
            <a:off x="5051775" y="2571750"/>
            <a:ext cx="3823188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EDA5CAE8-26FE-DA20-4259-CAC16B56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546" r="86128" b="22975"/>
          <a:stretch/>
        </p:blipFill>
        <p:spPr bwMode="auto">
          <a:xfrm>
            <a:off x="4757171" y="2573401"/>
            <a:ext cx="322829" cy="165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60CFD0B-33B6-232C-749E-C40BF53FF89A}"/>
              </a:ext>
            </a:extLst>
          </p:cNvPr>
          <p:cNvSpPr txBox="1"/>
          <p:nvPr/>
        </p:nvSpPr>
        <p:spPr>
          <a:xfrm>
            <a:off x="5112812" y="4209950"/>
            <a:ext cx="360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0.1		1		10		100</a:t>
            </a:r>
          </a:p>
          <a:p>
            <a:pPr algn="ctr"/>
            <a:r>
              <a:rPr lang="en-US" sz="1100" b="1" dirty="0">
                <a:solidFill>
                  <a:schemeClr val="accent5"/>
                </a:solidFill>
              </a:rPr>
              <a:t>Loss (Millions)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CAD448-C6BD-C6B7-9932-DF0CE5BEA779}"/>
              </a:ext>
            </a:extLst>
          </p:cNvPr>
          <p:cNvSpPr/>
          <p:nvPr/>
        </p:nvSpPr>
        <p:spPr>
          <a:xfrm>
            <a:off x="7824901" y="3473315"/>
            <a:ext cx="774342" cy="247846"/>
          </a:xfrm>
          <a:prstGeom prst="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Current Risks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2F12851-F4C5-D2F5-2A70-555F211F0D59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8035925" y="3721161"/>
            <a:ext cx="176147" cy="268475"/>
          </a:xfrm>
          <a:prstGeom prst="straightConnector1">
            <a:avLst/>
          </a:prstGeom>
          <a:ln w="25400">
            <a:solidFill>
              <a:srgbClr val="66CC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3A8B8D5-2412-2CE1-4CB0-764C15E061FB}"/>
              </a:ext>
            </a:extLst>
          </p:cNvPr>
          <p:cNvSpPr txBox="1"/>
          <p:nvPr/>
        </p:nvSpPr>
        <p:spPr>
          <a:xfrm rot="16200000">
            <a:off x="3712218" y="3184109"/>
            <a:ext cx="1655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</a:rPr>
              <a:t>Annual Probability of Exceeding Loss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54EFE0-2DB6-CA22-D0B9-0F8030124FEF}"/>
              </a:ext>
            </a:extLst>
          </p:cNvPr>
          <p:cNvSpPr/>
          <p:nvPr/>
        </p:nvSpPr>
        <p:spPr>
          <a:xfrm>
            <a:off x="5117575" y="3286167"/>
            <a:ext cx="3564463" cy="869988"/>
          </a:xfrm>
          <a:custGeom>
            <a:avLst/>
            <a:gdLst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3861" h="1859436">
                <a:moveTo>
                  <a:pt x="0" y="0"/>
                </a:moveTo>
                <a:cubicBezTo>
                  <a:pt x="1695227" y="406646"/>
                  <a:pt x="1789347" y="1863913"/>
                  <a:pt x="4033861" y="1859426"/>
                </a:cubicBezTo>
                <a:lnTo>
                  <a:pt x="4033861" y="1859426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5C2794-4BF1-E595-4285-C2EF89A3C6E5}"/>
              </a:ext>
            </a:extLst>
          </p:cNvPr>
          <p:cNvSpPr/>
          <p:nvPr/>
        </p:nvSpPr>
        <p:spPr>
          <a:xfrm>
            <a:off x="5330564" y="3810355"/>
            <a:ext cx="774342" cy="268475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Risk After Mitigations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6ABA78C-D21A-86CC-736D-F727CD927FE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6104906" y="3703199"/>
            <a:ext cx="326850" cy="241394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9580810-B224-9C62-0768-CD9373857899}"/>
              </a:ext>
            </a:extLst>
          </p:cNvPr>
          <p:cNvSpPr/>
          <p:nvPr/>
        </p:nvSpPr>
        <p:spPr>
          <a:xfrm>
            <a:off x="6779994" y="3517462"/>
            <a:ext cx="166524" cy="292894"/>
          </a:xfrm>
          <a:prstGeom prst="rightBrace">
            <a:avLst>
              <a:gd name="adj1" fmla="val 29782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211AF9-7553-1482-9480-D889B5F6688C}"/>
              </a:ext>
            </a:extLst>
          </p:cNvPr>
          <p:cNvSpPr/>
          <p:nvPr/>
        </p:nvSpPr>
        <p:spPr>
          <a:xfrm>
            <a:off x="7325655" y="2915181"/>
            <a:ext cx="654312" cy="295987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$ Value of Mitigation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5976FA-C307-D616-2A07-2A1C6EE4753E}"/>
              </a:ext>
            </a:extLst>
          </p:cNvPr>
          <p:cNvCxnSpPr>
            <a:cxnSpLocks/>
            <a:stCxn id="60" idx="2"/>
            <a:endCxn id="59" idx="1"/>
          </p:cNvCxnSpPr>
          <p:nvPr/>
        </p:nvCxnSpPr>
        <p:spPr>
          <a:xfrm flipH="1">
            <a:off x="6946518" y="3211168"/>
            <a:ext cx="706293" cy="45274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F45C97-4730-057D-2CF6-5F6A7D793F38}"/>
              </a:ext>
            </a:extLst>
          </p:cNvPr>
          <p:cNvSpPr/>
          <p:nvPr/>
        </p:nvSpPr>
        <p:spPr>
          <a:xfrm>
            <a:off x="5125315" y="2964820"/>
            <a:ext cx="3556723" cy="1184623"/>
          </a:xfrm>
          <a:custGeom>
            <a:avLst/>
            <a:gdLst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26"/>
              <a:gd name="connsiteX1" fmla="*/ 4033861 w 4033861"/>
              <a:gd name="connsiteY1" fmla="*/ 1859426 h 1859426"/>
              <a:gd name="connsiteX2" fmla="*/ 4033861 w 4033861"/>
              <a:gd name="connsiteY2" fmla="*/ 1859426 h 185942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  <a:gd name="connsiteX0" fmla="*/ 0 w 4033861"/>
              <a:gd name="connsiteY0" fmla="*/ 0 h 1859436"/>
              <a:gd name="connsiteX1" fmla="*/ 4033861 w 4033861"/>
              <a:gd name="connsiteY1" fmla="*/ 1859426 h 1859436"/>
              <a:gd name="connsiteX2" fmla="*/ 4033861 w 4033861"/>
              <a:gd name="connsiteY2" fmla="*/ 1859426 h 185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3861" h="1859436">
                <a:moveTo>
                  <a:pt x="0" y="0"/>
                </a:moveTo>
                <a:cubicBezTo>
                  <a:pt x="1695227" y="406646"/>
                  <a:pt x="1789347" y="1863913"/>
                  <a:pt x="4033861" y="1859426"/>
                </a:cubicBezTo>
                <a:lnTo>
                  <a:pt x="4033861" y="1859426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FEB0D6-2FA2-D60F-D2D3-4E030BD00641}"/>
              </a:ext>
            </a:extLst>
          </p:cNvPr>
          <p:cNvSpPr/>
          <p:nvPr/>
        </p:nvSpPr>
        <p:spPr>
          <a:xfrm>
            <a:off x="6488936" y="2915181"/>
            <a:ext cx="610364" cy="281640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Risk Appetite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ED8306-4933-63F7-8D3B-65DAD98040BC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6488936" y="3196821"/>
            <a:ext cx="305182" cy="27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C99D76-0BC9-3D55-4E49-5E967702E4FC}"/>
              </a:ext>
            </a:extLst>
          </p:cNvPr>
          <p:cNvGrpSpPr/>
          <p:nvPr/>
        </p:nvGrpSpPr>
        <p:grpSpPr>
          <a:xfrm>
            <a:off x="569965" y="1432621"/>
            <a:ext cx="2996554" cy="2866595"/>
            <a:chOff x="563848" y="1362771"/>
            <a:chExt cx="2996554" cy="28665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979D8AF-2BE1-3638-23A1-91CE3D0E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848" y="1369916"/>
              <a:ext cx="2703289" cy="285706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AFF76B6-F5DE-EAB1-3D64-501A71B27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261" t="-200" r="-149" b="200"/>
            <a:stretch/>
          </p:blipFill>
          <p:spPr>
            <a:xfrm>
              <a:off x="3128078" y="1362771"/>
              <a:ext cx="432324" cy="286659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22285A-6B9C-6985-172C-395E29492305}"/>
                </a:ext>
              </a:extLst>
            </p:cNvPr>
            <p:cNvSpPr/>
            <p:nvPr/>
          </p:nvSpPr>
          <p:spPr>
            <a:xfrm>
              <a:off x="2928321" y="1390650"/>
              <a:ext cx="603073" cy="15527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19" dirty="0"/>
                <a:t>ROC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807A4C-FF3D-AFB7-DF7C-6494C8AAB3CC}"/>
                </a:ext>
              </a:extLst>
            </p:cNvPr>
            <p:cNvSpPr/>
            <p:nvPr/>
          </p:nvSpPr>
          <p:spPr>
            <a:xfrm>
              <a:off x="2928321" y="1643400"/>
              <a:ext cx="603073" cy="18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 dirty="0">
                  <a:solidFill>
                    <a:schemeClr val="tx1"/>
                  </a:solidFill>
                </a:rPr>
                <a:t>322%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DA7F1E3-840E-24AC-F2FD-2CBC855DEB22}"/>
                </a:ext>
              </a:extLst>
            </p:cNvPr>
            <p:cNvSpPr/>
            <p:nvPr/>
          </p:nvSpPr>
          <p:spPr>
            <a:xfrm>
              <a:off x="2948413" y="1900397"/>
              <a:ext cx="582982" cy="285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 dirty="0">
                  <a:solidFill>
                    <a:schemeClr val="tx1"/>
                  </a:solidFill>
                </a:rPr>
                <a:t>192%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7DCB3E-8076-0C60-0CA3-E78A3F3A803C}"/>
                </a:ext>
              </a:extLst>
            </p:cNvPr>
            <p:cNvSpPr/>
            <p:nvPr/>
          </p:nvSpPr>
          <p:spPr>
            <a:xfrm>
              <a:off x="2947932" y="2222288"/>
              <a:ext cx="582982" cy="281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>
                  <a:solidFill>
                    <a:schemeClr val="tx1"/>
                  </a:solidFill>
                </a:rPr>
                <a:t>165%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B31A50-E375-46C1-DC85-BF6B2EB7F613}"/>
                </a:ext>
              </a:extLst>
            </p:cNvPr>
            <p:cNvSpPr/>
            <p:nvPr/>
          </p:nvSpPr>
          <p:spPr>
            <a:xfrm>
              <a:off x="2928321" y="2543594"/>
              <a:ext cx="582983" cy="4663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>
                  <a:solidFill>
                    <a:schemeClr val="tx1"/>
                  </a:solidFill>
                </a:rPr>
                <a:t>75%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71BD7F9-4083-FCB5-ECB8-616EBD946159}"/>
                </a:ext>
              </a:extLst>
            </p:cNvPr>
            <p:cNvSpPr/>
            <p:nvPr/>
          </p:nvSpPr>
          <p:spPr>
            <a:xfrm>
              <a:off x="2946767" y="3033875"/>
              <a:ext cx="582982" cy="4663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 dirty="0">
                  <a:solidFill>
                    <a:schemeClr val="tx1"/>
                  </a:solidFill>
                </a:rPr>
                <a:t>58%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9FA2A1-B779-1079-2FE6-2C81EC68E4CF}"/>
                </a:ext>
              </a:extLst>
            </p:cNvPr>
            <p:cNvSpPr/>
            <p:nvPr/>
          </p:nvSpPr>
          <p:spPr>
            <a:xfrm>
              <a:off x="2947350" y="3520920"/>
              <a:ext cx="582399" cy="2368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>
                  <a:solidFill>
                    <a:schemeClr val="tx1"/>
                  </a:solidFill>
                </a:rPr>
                <a:t>52%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FBAE0C-9D7A-F40B-D9CF-DCE98E622127}"/>
                </a:ext>
              </a:extLst>
            </p:cNvPr>
            <p:cNvSpPr/>
            <p:nvPr/>
          </p:nvSpPr>
          <p:spPr>
            <a:xfrm>
              <a:off x="2946767" y="3774048"/>
              <a:ext cx="582399" cy="2341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>
                  <a:solidFill>
                    <a:schemeClr val="tx1"/>
                  </a:solidFill>
                </a:rPr>
                <a:t>41%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8B990A2-357C-982C-DBE3-7C55D75733A5}"/>
                </a:ext>
              </a:extLst>
            </p:cNvPr>
            <p:cNvSpPr/>
            <p:nvPr/>
          </p:nvSpPr>
          <p:spPr>
            <a:xfrm>
              <a:off x="2946767" y="4035518"/>
              <a:ext cx="582399" cy="174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10" b="1">
                  <a:solidFill>
                    <a:schemeClr val="tx1"/>
                  </a:solidFill>
                </a:rPr>
                <a:t>25%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107008F-4A7F-027D-92ED-EF1E49CC1174}"/>
              </a:ext>
            </a:extLst>
          </p:cNvPr>
          <p:cNvSpPr/>
          <p:nvPr/>
        </p:nvSpPr>
        <p:spPr>
          <a:xfrm flipH="1">
            <a:off x="3625519" y="2915181"/>
            <a:ext cx="591290" cy="764879"/>
          </a:xfrm>
          <a:prstGeom prst="rightArrow">
            <a:avLst>
              <a:gd name="adj1" fmla="val 50000"/>
              <a:gd name="adj2" fmla="val 53521"/>
            </a:avLst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9"/>
          </a:p>
        </p:txBody>
      </p:sp>
    </p:spTree>
    <p:extLst>
      <p:ext uri="{BB962C8B-B14F-4D97-AF65-F5344CB8AC3E}">
        <p14:creationId xmlns:p14="http://schemas.microsoft.com/office/powerpoint/2010/main" val="36590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629A-A0EE-A333-5B22-E81DB0A5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0" y="1338900"/>
            <a:ext cx="4024240" cy="917665"/>
          </a:xfrm>
        </p:spPr>
        <p:txBody>
          <a:bodyPr/>
          <a:lstStyle/>
          <a:p>
            <a:r>
              <a:rPr lang="en-US" dirty="0"/>
              <a:t>Measuring Risk in Cloud Infrastructure &amp; Cybersecurity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FF13F-663B-BE7E-E69C-6161A0928D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Crayon + Hubbard Decision Research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F6B63-55F6-9AEE-D87C-D1F52F02E094}"/>
              </a:ext>
            </a:extLst>
          </p:cNvPr>
          <p:cNvGrpSpPr/>
          <p:nvPr/>
        </p:nvGrpSpPr>
        <p:grpSpPr>
          <a:xfrm>
            <a:off x="5364088" y="2808369"/>
            <a:ext cx="3271533" cy="1243457"/>
            <a:chOff x="5054997" y="2868679"/>
            <a:chExt cx="3271533" cy="12434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6B2A84-E10D-D490-ED61-BD426A826E56}"/>
                </a:ext>
              </a:extLst>
            </p:cNvPr>
            <p:cNvSpPr txBox="1"/>
            <p:nvPr/>
          </p:nvSpPr>
          <p:spPr>
            <a:xfrm>
              <a:off x="6364082" y="3224944"/>
              <a:ext cx="1962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6E4D9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Douglas Hubbard</a:t>
              </a:r>
            </a:p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6B4D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President</a:t>
              </a:r>
            </a:p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6B4D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Hubbard Decision Research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C6F0EA-4AF9-3B26-1449-85B1629C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997" y="2868679"/>
              <a:ext cx="1240367" cy="12434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2F1ED"/>
                </a:solidFill>
                <a:effectLst/>
                <a:uLnTx/>
                <a:uFillTx/>
                <a:latin typeface="Arial Nova Light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4B879-4516-3985-8CF2-560F63975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94486" y="2911446"/>
              <a:ext cx="1161388" cy="1161388"/>
            </a:xfrm>
            <a:prstGeom prst="ellipse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37C83-2D3F-5855-6E23-53D568ACF953}"/>
              </a:ext>
            </a:extLst>
          </p:cNvPr>
          <p:cNvGrpSpPr/>
          <p:nvPr/>
        </p:nvGrpSpPr>
        <p:grpSpPr>
          <a:xfrm>
            <a:off x="5364088" y="1275819"/>
            <a:ext cx="3271533" cy="1243457"/>
            <a:chOff x="1539551" y="2868676"/>
            <a:chExt cx="3271533" cy="12434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161C8B-A71C-5558-9377-844F12AF8669}"/>
                </a:ext>
              </a:extLst>
            </p:cNvPr>
            <p:cNvSpPr txBox="1"/>
            <p:nvPr/>
          </p:nvSpPr>
          <p:spPr>
            <a:xfrm>
              <a:off x="2848635" y="3224945"/>
              <a:ext cx="19624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6E4D9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Jon Roulston</a:t>
              </a:r>
            </a:p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6B4D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Technical Solution Sales Executive </a:t>
              </a:r>
            </a:p>
            <a:p>
              <a:pPr marL="0" marR="0" lvl="0" indent="0" algn="l" defTabSz="1714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6B4D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Crayon US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AFBF01-D6A2-B74F-9FAC-1A68FF76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551" y="2868676"/>
              <a:ext cx="1240367" cy="12434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2F1ED"/>
                </a:solidFill>
                <a:effectLst/>
                <a:uLnTx/>
                <a:uFillTx/>
                <a:latin typeface="Arial Nova Light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DD6D74-FB51-9015-2E66-C05516AA5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1578487" y="2909157"/>
              <a:ext cx="1162493" cy="1162492"/>
            </a:xfrm>
            <a:prstGeom prst="ellipse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64E1C-CF4B-256C-E0FC-AF5E17A51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6" y="4723158"/>
            <a:ext cx="1181729" cy="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FC254-BB37-4024-B9FE-16626FAF6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7792" t="3521" r="7790" b="20435"/>
          <a:stretch/>
        </p:blipFill>
        <p:spPr>
          <a:xfrm>
            <a:off x="1" y="1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4128B-BC53-4600-9E2E-47621D2B929B}"/>
              </a:ext>
            </a:extLst>
          </p:cNvPr>
          <p:cNvSpPr/>
          <p:nvPr/>
        </p:nvSpPr>
        <p:spPr>
          <a:xfrm>
            <a:off x="0" y="1019176"/>
            <a:ext cx="9144000" cy="2924174"/>
          </a:xfrm>
          <a:prstGeom prst="rect">
            <a:avLst/>
          </a:prstGeom>
          <a:solidFill>
            <a:srgbClr val="E5E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BC29A1-CD7D-3256-B715-7A03797219E3}"/>
              </a:ext>
            </a:extLst>
          </p:cNvPr>
          <p:cNvGrpSpPr/>
          <p:nvPr/>
        </p:nvGrpSpPr>
        <p:grpSpPr>
          <a:xfrm>
            <a:off x="700536" y="2481263"/>
            <a:ext cx="7742927" cy="1015746"/>
            <a:chOff x="700536" y="1437474"/>
            <a:chExt cx="7742927" cy="1015746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FA07C1A-6FBF-4827-86F9-E0A6C87F64C4}"/>
                </a:ext>
              </a:extLst>
            </p:cNvPr>
            <p:cNvSpPr txBox="1">
              <a:spLocks/>
            </p:cNvSpPr>
            <p:nvPr/>
          </p:nvSpPr>
          <p:spPr>
            <a:xfrm>
              <a:off x="700536" y="1437474"/>
              <a:ext cx="7742927" cy="660158"/>
            </a:xfrm>
            <a:prstGeom prst="rect">
              <a:avLst/>
            </a:prstGeom>
          </p:spPr>
          <p:txBody>
            <a:bodyPr vert="horz" lIns="45720" tIns="22860" rIns="45720" bIns="22860" rtlCol="0" anchor="t">
              <a:noAutofit/>
            </a:bodyPr>
            <a:lstStyle>
              <a:lvl1pPr algn="l" defTabSz="68562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1" kern="1200">
                  <a:solidFill>
                    <a:srgbClr val="E5E3D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62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C222C"/>
                  </a:solidFill>
                  <a:effectLst/>
                  <a:uLnTx/>
                  <a:uFillTx/>
                  <a:latin typeface="Arial Nova Light"/>
                  <a:ea typeface="+mj-ea"/>
                  <a:cs typeface="+mj-cs"/>
                </a:rPr>
                <a:t>Slides and demos from the conference will be available at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CD19BFF-8AF7-4E7B-AB58-B0166F9313AD}"/>
                </a:ext>
              </a:extLst>
            </p:cNvPr>
            <p:cNvSpPr txBox="1">
              <a:spLocks/>
            </p:cNvSpPr>
            <p:nvPr/>
          </p:nvSpPr>
          <p:spPr>
            <a:xfrm>
              <a:off x="700536" y="2050068"/>
              <a:ext cx="7742926" cy="403152"/>
            </a:xfrm>
            <a:prstGeom prst="rect">
              <a:avLst/>
            </a:prstGeom>
          </p:spPr>
          <p:txBody>
            <a:bodyPr/>
            <a:lstStyle>
              <a:lvl1pPr marL="103940" indent="-103940" algn="l" defTabSz="685628" rtl="0" eaLnBrk="1" latinLnBrk="0" hangingPunct="1">
                <a:lnSpc>
                  <a:spcPct val="97000"/>
                </a:lnSpc>
                <a:spcBef>
                  <a:spcPts val="18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1pPr>
              <a:lvl2pPr marL="25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2pPr>
              <a:lvl3pPr marL="43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3pPr>
              <a:lvl4pPr marL="61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4pPr>
              <a:lvl5pPr marL="792000" indent="-103940" algn="l" defTabSz="685628" rtl="0" eaLnBrk="1" latinLnBrk="0" hangingPunct="1">
                <a:lnSpc>
                  <a:spcPct val="97000"/>
                </a:lnSpc>
                <a:spcBef>
                  <a:spcPts val="45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200" kern="1200">
                  <a:solidFill>
                    <a:srgbClr val="094E5D"/>
                  </a:solidFill>
                  <a:latin typeface="+mn-lt"/>
                  <a:ea typeface="+mn-ea"/>
                  <a:cs typeface="+mn-cs"/>
                </a:defRPr>
              </a:lvl5pPr>
              <a:lvl6pPr marL="1885478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293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107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3922" indent="-171407" algn="l" defTabSz="685628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628" rtl="0" eaLnBrk="1" fontAlgn="auto" latinLnBrk="0" hangingPunct="1">
                <a:lnSpc>
                  <a:spcPct val="97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6A4C"/>
                  </a:solidFill>
                  <a:effectLst/>
                  <a:uLnTx/>
                  <a:uFillTx/>
                  <a:latin typeface="Arial Nova Light"/>
                  <a:ea typeface="+mn-ea"/>
                  <a:cs typeface="+mn-cs"/>
                </a:rPr>
                <a:t>https://github.com/nordicinfrastructureconference/2022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6C18D-DBD3-9942-0C99-754ED1F70235}"/>
              </a:ext>
            </a:extLst>
          </p:cNvPr>
          <p:cNvGrpSpPr/>
          <p:nvPr/>
        </p:nvGrpSpPr>
        <p:grpSpPr>
          <a:xfrm>
            <a:off x="2529246" y="1366676"/>
            <a:ext cx="4085508" cy="691515"/>
            <a:chOff x="2529246" y="1366676"/>
            <a:chExt cx="4085508" cy="6915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75C94-C00F-4D5A-EE8A-088F7C918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29246" y="1389947"/>
              <a:ext cx="1961433" cy="644975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B246018-2A65-0C00-DE97-DD72D664C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4938354" y="1366676"/>
              <a:ext cx="1676400" cy="69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694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4FBF-FBF3-4D88-840E-C16CA306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0" y="2112917"/>
            <a:ext cx="3725548" cy="917665"/>
          </a:xfrm>
        </p:spPr>
        <p:txBody>
          <a:bodyPr/>
          <a:lstStyle/>
          <a:p>
            <a:r>
              <a:rPr lang="en-US" dirty="0"/>
              <a:t>Cybersecurity in the Modern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15EFE-3089-0672-CF8F-E17FA5BD4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5" r="17735"/>
          <a:stretch/>
        </p:blipFill>
        <p:spPr>
          <a:xfrm>
            <a:off x="4752975" y="1"/>
            <a:ext cx="439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9886-49D2-E31E-0979-C0A08A81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B97D0-BAE1-2521-B64D-973A7D92C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Cybersecurity in the Modern 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C2BBB7-76E8-36B8-4E50-D4FB6D0C87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7760" y="2571750"/>
            <a:ext cx="3725548" cy="1777353"/>
          </a:xfr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2021 was one of the most active years for attacks increasing </a:t>
            </a: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  <a:r>
              <a:rPr lang="en-US" sz="1400" dirty="0"/>
              <a:t> YoY – Check Point Research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Average cost of data breach increased form </a:t>
            </a:r>
            <a:r>
              <a:rPr lang="en-US" sz="1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$3.86MM to $4.24MM</a:t>
            </a:r>
            <a:r>
              <a:rPr lang="en-US" sz="1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77847-6715-327B-4910-E1410FBC1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7" r="7289"/>
          <a:stretch/>
        </p:blipFill>
        <p:spPr>
          <a:xfrm>
            <a:off x="4719710" y="1266618"/>
            <a:ext cx="4062340" cy="2795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BADE1-30C2-2BF4-AB20-2AF0785EBD82}"/>
              </a:ext>
            </a:extLst>
          </p:cNvPr>
          <p:cNvSpPr txBox="1"/>
          <p:nvPr/>
        </p:nvSpPr>
        <p:spPr>
          <a:xfrm>
            <a:off x="547760" y="4548872"/>
            <a:ext cx="44242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* </a:t>
            </a:r>
            <a:r>
              <a:rPr lang="en-US" sz="900" dirty="0" err="1">
                <a:solidFill>
                  <a:schemeClr val="bg2"/>
                </a:solidFill>
              </a:rPr>
              <a:t>Ponemon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dirty="0" err="1">
                <a:solidFill>
                  <a:schemeClr val="bg2"/>
                </a:solidFill>
              </a:rPr>
              <a:t>Institue</a:t>
            </a:r>
            <a:r>
              <a:rPr lang="en-US" sz="900" dirty="0">
                <a:solidFill>
                  <a:schemeClr val="bg2"/>
                </a:solidFill>
              </a:rPr>
              <a:t>/IBM Research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044E88-8639-1509-8EEA-1115A7374F8B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71BE3-30A0-88C2-EA06-81FFEA6F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026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21DE7797-748B-B854-C8D6-CD9C77B47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8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Cloud Proliferation &amp; Distributed Workforce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CYBERSECURITY IN THE MODERN 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878D64-A7EE-33BE-142B-4D0EEB617029}"/>
              </a:ext>
            </a:extLst>
          </p:cNvPr>
          <p:cNvSpPr txBox="1"/>
          <p:nvPr/>
        </p:nvSpPr>
        <p:spPr>
          <a:xfrm>
            <a:off x="488934" y="1614226"/>
            <a:ext cx="38270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Datacenter expansion to cloud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Legacy controls fall short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Rapidly expanding footprint</a:t>
            </a:r>
          </a:p>
          <a:p>
            <a:pPr lvl="1">
              <a:buClr>
                <a:schemeClr val="accent1"/>
              </a:buClr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More Cloud Services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Business Operations (not just IT)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COVID-19 Accelerates Remote Work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Limited hardware availability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2"/>
              </a:solidFill>
            </a:endParaRP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Rise in BYOD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 err="1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6E3DC-7D03-15FD-6978-DA4B383B9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21" r="13119"/>
          <a:stretch/>
        </p:blipFill>
        <p:spPr>
          <a:xfrm>
            <a:off x="5346177" y="1471189"/>
            <a:ext cx="2579874" cy="28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Common Cyber Attacks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CYBERSECURITY IN THE MODERN 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2AF3B-D03E-4F08-2C74-B50E5E364A77}"/>
              </a:ext>
            </a:extLst>
          </p:cNvPr>
          <p:cNvSpPr/>
          <p:nvPr/>
        </p:nvSpPr>
        <p:spPr>
          <a:xfrm>
            <a:off x="547759" y="1498711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Ransomware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4C041-2618-E9AF-76E3-1622130250A1}"/>
              </a:ext>
            </a:extLst>
          </p:cNvPr>
          <p:cNvSpPr/>
          <p:nvPr/>
        </p:nvSpPr>
        <p:spPr>
          <a:xfrm>
            <a:off x="547759" y="1890671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Malware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CD536-CB16-EBC2-2A40-029872ABEF99}"/>
              </a:ext>
            </a:extLst>
          </p:cNvPr>
          <p:cNvSpPr/>
          <p:nvPr/>
        </p:nvSpPr>
        <p:spPr>
          <a:xfrm>
            <a:off x="547759" y="2282631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Phishing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788DC-BB29-8214-7BD6-3676D27060AF}"/>
              </a:ext>
            </a:extLst>
          </p:cNvPr>
          <p:cNvSpPr/>
          <p:nvPr/>
        </p:nvSpPr>
        <p:spPr>
          <a:xfrm>
            <a:off x="547759" y="2672114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algn="ctr" defTabSz="914400"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DoS/DDoS (denial of service)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4BB04-A146-ACC0-D29E-8F9C31B50F8E}"/>
              </a:ext>
            </a:extLst>
          </p:cNvPr>
          <p:cNvSpPr/>
          <p:nvPr/>
        </p:nvSpPr>
        <p:spPr>
          <a:xfrm>
            <a:off x="547759" y="3058394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SQL Injection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C0828-A829-DBF4-8621-DB23F7EF3823}"/>
              </a:ext>
            </a:extLst>
          </p:cNvPr>
          <p:cNvSpPr/>
          <p:nvPr/>
        </p:nvSpPr>
        <p:spPr>
          <a:xfrm>
            <a:off x="547759" y="3450354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MITM (man-in-the-middle)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DFD365-2255-3F75-1E76-AC287B3A92C2}"/>
              </a:ext>
            </a:extLst>
          </p:cNvPr>
          <p:cNvSpPr/>
          <p:nvPr/>
        </p:nvSpPr>
        <p:spPr>
          <a:xfrm>
            <a:off x="547759" y="3842314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Password Attacks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61183D-C161-D1D4-72F7-BB16F6406495}"/>
              </a:ext>
            </a:extLst>
          </p:cNvPr>
          <p:cNvSpPr/>
          <p:nvPr/>
        </p:nvSpPr>
        <p:spPr>
          <a:xfrm>
            <a:off x="547759" y="4231797"/>
            <a:ext cx="3910518" cy="275529"/>
          </a:xfrm>
          <a:prstGeom prst="rect">
            <a:avLst/>
          </a:prstGeom>
          <a:solidFill>
            <a:srgbClr val="0B303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XSS (cross-site-scripting)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6A4E42-970D-CD7F-619D-A2B927E5946B}"/>
              </a:ext>
            </a:extLst>
          </p:cNvPr>
          <p:cNvGrpSpPr/>
          <p:nvPr/>
        </p:nvGrpSpPr>
        <p:grpSpPr>
          <a:xfrm>
            <a:off x="5939451" y="1608862"/>
            <a:ext cx="1829489" cy="2834756"/>
            <a:chOff x="6904448" y="1500361"/>
            <a:chExt cx="1829489" cy="28347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DB514-725C-8724-F12E-3AA53BA56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4448" y="1500361"/>
              <a:ext cx="1829489" cy="28347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F22E0E-99BA-89F8-280E-64A456D4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4448" y="1500361"/>
              <a:ext cx="1829489" cy="283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9886-49D2-E31E-0979-C0A08A81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are Evolving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B97D0-BAE1-2521-B64D-973A7D92C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Cybersecurity in the Modern 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648BF-8B92-951C-C672-1E0E4E645D51}"/>
              </a:ext>
            </a:extLst>
          </p:cNvPr>
          <p:cNvSpPr/>
          <p:nvPr/>
        </p:nvSpPr>
        <p:spPr>
          <a:xfrm>
            <a:off x="547760" y="2266090"/>
            <a:ext cx="4024240" cy="864095"/>
          </a:xfrm>
          <a:prstGeom prst="rect">
            <a:avLst/>
          </a:prstGeom>
          <a:solidFill>
            <a:srgbClr val="0A4F5C">
              <a:alpha val="30000"/>
            </a:srgbClr>
          </a:solidFill>
          <a:ln w="12700" cap="flat" cmpd="sng" algn="ctr">
            <a:solidFill>
              <a:srgbClr val="FF6B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207200E-1FAE-17C8-6E0E-CE40AAD85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4377" y="2456632"/>
            <a:ext cx="483010" cy="483010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9DA957A2-AEEC-F6BD-6ADE-1C1CD1B649C0}"/>
              </a:ext>
            </a:extLst>
          </p:cNvPr>
          <p:cNvSpPr txBox="1"/>
          <p:nvPr/>
        </p:nvSpPr>
        <p:spPr>
          <a:xfrm>
            <a:off x="1419225" y="2483161"/>
            <a:ext cx="3364916" cy="429953"/>
          </a:xfrm>
          <a:prstGeom prst="rect">
            <a:avLst/>
          </a:prstGeom>
        </p:spPr>
        <p:txBody>
          <a:bodyPr vert="horz" wrap="square" lIns="0" tIns="16855" rIns="0" bIns="0" rtlCol="0" anchor="t">
            <a:spAutoFit/>
          </a:bodyPr>
          <a:lstStyle/>
          <a:p>
            <a:pPr marL="12065" marR="0" lvl="0" indent="0" defTabSz="910127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-6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Calibri"/>
              </a:rPr>
              <a:t>Targets</a:t>
            </a:r>
          </a:p>
          <a:p>
            <a:pPr marL="12065" marR="0" lvl="0" indent="0" defTabSz="910127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Nova Light"/>
                <a:ea typeface="+mn-ea"/>
                <a:cs typeface="Calibri Light"/>
              </a:rPr>
              <a:t>Cloud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Light"/>
                <a:ea typeface="+mn-ea"/>
                <a:cs typeface="Calibri Light"/>
              </a:rPr>
              <a:t> | 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Nova Light"/>
                <a:ea typeface="+mn-ea"/>
                <a:cs typeface="Calibri Light"/>
              </a:rPr>
              <a:t>Connected Services 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Light"/>
                <a:ea typeface="+mn-ea"/>
                <a:cs typeface="Calibri Light"/>
              </a:rPr>
              <a:t> | 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Nova Light"/>
                <a:ea typeface="+mn-ea"/>
                <a:cs typeface="Calibri Light"/>
              </a:rPr>
              <a:t>Individuals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Nova Light"/>
              <a:ea typeface="+mn-ea"/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B8A8C-AA90-4E04-A21D-1EFB409CCD6A}"/>
              </a:ext>
            </a:extLst>
          </p:cNvPr>
          <p:cNvSpPr/>
          <p:nvPr/>
        </p:nvSpPr>
        <p:spPr>
          <a:xfrm>
            <a:off x="542824" y="3333336"/>
            <a:ext cx="4024240" cy="864095"/>
          </a:xfrm>
          <a:prstGeom prst="rect">
            <a:avLst/>
          </a:prstGeom>
          <a:solidFill>
            <a:srgbClr val="0A4F5C">
              <a:alpha val="30000"/>
            </a:srgbClr>
          </a:solidFill>
          <a:ln w="12700" cap="flat" cmpd="sng" algn="ctr">
            <a:solidFill>
              <a:srgbClr val="FF6B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8B9194F5-83DC-6AFA-9AE0-862DEA5A619C}"/>
              </a:ext>
            </a:extLst>
          </p:cNvPr>
          <p:cNvSpPr txBox="1"/>
          <p:nvPr/>
        </p:nvSpPr>
        <p:spPr>
          <a:xfrm>
            <a:off x="1419225" y="3550407"/>
            <a:ext cx="3364916" cy="429953"/>
          </a:xfrm>
          <a:prstGeom prst="rect">
            <a:avLst/>
          </a:prstGeom>
        </p:spPr>
        <p:txBody>
          <a:bodyPr vert="horz" wrap="square" lIns="0" tIns="16855" rIns="0" bIns="0" rtlCol="0" anchor="t">
            <a:spAutoFit/>
          </a:bodyPr>
          <a:lstStyle/>
          <a:p>
            <a:pPr marL="0" marR="0" lvl="0" indent="0" defTabSz="910127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-6" normalizeH="0" baseline="0" noProof="0" dirty="0">
                <a:ln>
                  <a:noFill/>
                </a:ln>
                <a:solidFill>
                  <a:srgbClr val="FF6A4C"/>
                </a:solidFill>
                <a:effectLst/>
                <a:uLnTx/>
                <a:uFillTx/>
                <a:latin typeface="Arial Nova Light"/>
                <a:ea typeface="+mn-ea"/>
                <a:cs typeface="Calibri"/>
              </a:rPr>
              <a:t>Techniques</a:t>
            </a:r>
            <a:endParaRPr kumimoji="0" lang="en-AU" sz="1200" b="1" i="0" u="none" strike="noStrike" kern="1200" cap="none" spc="-6" normalizeH="0" baseline="0" noProof="0" dirty="0">
              <a:ln>
                <a:noFill/>
              </a:ln>
              <a:solidFill>
                <a:srgbClr val="FF6A4C"/>
              </a:solidFill>
              <a:effectLst/>
              <a:uLnTx/>
              <a:uFillTx/>
              <a:latin typeface="Arial Nova Light"/>
              <a:ea typeface="+mn-ea"/>
              <a:cs typeface="Calibri"/>
            </a:endParaRPr>
          </a:p>
          <a:p>
            <a:pPr marL="0" marR="0" lvl="0" indent="0" defTabSz="910127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spc="-6" dirty="0">
                <a:solidFill>
                  <a:schemeClr val="bg2"/>
                </a:solidFill>
                <a:latin typeface="Arial Nova Light"/>
                <a:cs typeface="Calibri Light"/>
              </a:rPr>
              <a:t>More sophistication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Nova Light"/>
                <a:ea typeface="+mn-ea"/>
                <a:cs typeface="Calibri Light"/>
              </a:rPr>
              <a:t>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Light"/>
                <a:ea typeface="+mn-ea"/>
                <a:cs typeface="Calibri Light"/>
              </a:rPr>
              <a:t> |  </a:t>
            </a:r>
            <a:r>
              <a:rPr kumimoji="0" lang="en-AU" sz="1200" b="0" i="0" u="none" strike="noStrike" kern="1200" cap="none" spc="-6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 Nova Light"/>
                <a:ea typeface="+mn-ea"/>
                <a:cs typeface="Calibri Light"/>
              </a:rPr>
              <a:t>Less ‘brute force”</a:t>
            </a:r>
            <a:endParaRPr kumimoji="0" lang="en-AU" sz="1200" b="0" i="0" u="none" strike="noStrike" kern="1200" cap="none" spc="-6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42AB17A-B9E1-EA40-5B9E-75EE0379C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4377" y="3523878"/>
            <a:ext cx="483010" cy="48301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FC88D33-70E6-CBE2-419E-A10B0914188D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EF3434-5F83-2B0F-4472-ACDE82B9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20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3615D29E-4A70-7D0F-038A-F8D3BD62C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332CB4A-805C-AC79-39F9-3FF10E149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7112" y="1466811"/>
            <a:ext cx="3038876" cy="27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4FBF-FBF3-4D88-840E-C16CA306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0" y="2112917"/>
            <a:ext cx="3725548" cy="917665"/>
          </a:xfrm>
        </p:spPr>
        <p:txBody>
          <a:bodyPr/>
          <a:lstStyle/>
          <a:p>
            <a:r>
              <a:rPr lang="en-US" dirty="0"/>
              <a:t>What is the problem?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15EFE-3089-0672-CF8F-E17FA5BD4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0" r="40790"/>
          <a:stretch/>
        </p:blipFill>
        <p:spPr>
          <a:xfrm>
            <a:off x="4752975" y="1"/>
            <a:ext cx="439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8704EEC-D926-85EB-DB65-F9D5D89D9D1D}"/>
              </a:ext>
            </a:extLst>
          </p:cNvPr>
          <p:cNvSpPr txBox="1">
            <a:spLocks/>
          </p:cNvSpPr>
          <p:nvPr/>
        </p:nvSpPr>
        <p:spPr>
          <a:xfrm>
            <a:off x="488934" y="636174"/>
            <a:ext cx="8048481" cy="476147"/>
          </a:xfrm>
          <a:prstGeom prst="rect">
            <a:avLst/>
          </a:prstGeom>
        </p:spPr>
        <p:txBody>
          <a:bodyPr/>
          <a:lstStyle>
            <a:lvl1pPr algn="l" defTabSz="6856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94E5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Insurance &amp; Compliance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4DA16F3-264B-806B-1084-E5EA3319E4F3}"/>
              </a:ext>
            </a:extLst>
          </p:cNvPr>
          <p:cNvSpPr txBox="1">
            <a:spLocks/>
          </p:cNvSpPr>
          <p:nvPr/>
        </p:nvSpPr>
        <p:spPr>
          <a:xfrm>
            <a:off x="488935" y="398968"/>
            <a:ext cx="8048482" cy="286554"/>
          </a:xfrm>
          <a:prstGeom prst="rect">
            <a:avLst/>
          </a:prstGeom>
        </p:spPr>
        <p:txBody>
          <a:bodyPr/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94E5D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WHAT IS THE PROBLEM?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B9CAB-51B4-05ED-B518-D0445F414634}"/>
              </a:ext>
            </a:extLst>
          </p:cNvPr>
          <p:cNvGrpSpPr/>
          <p:nvPr/>
        </p:nvGrpSpPr>
        <p:grpSpPr>
          <a:xfrm>
            <a:off x="6854196" y="4723158"/>
            <a:ext cx="2181855" cy="389182"/>
            <a:chOff x="5644521" y="4723158"/>
            <a:chExt cx="2181855" cy="3891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033B47-BB19-2C33-ACA5-82FEEB18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521" y="4723158"/>
              <a:ext cx="1181729" cy="389182"/>
            </a:xfrm>
            <a:prstGeom prst="rect">
              <a:avLst/>
            </a:prstGeom>
          </p:spPr>
        </p:pic>
        <p:pic>
          <p:nvPicPr>
            <p:cNvPr id="14" name="Picture 2" descr="Risk Modeling and Management | Quantitative Decision Analysis | Value  Measurements of Intangibles">
              <a:extLst>
                <a:ext uri="{FF2B5EF4-FFF2-40B4-BE49-F238E27FC236}">
                  <a16:creationId xmlns:a16="http://schemas.microsoft.com/office/drawing/2014/main" id="{F80EEA3A-7147-8274-0CCD-4AEEF342D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4799331"/>
              <a:ext cx="1000126" cy="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B82BA35-422F-3DC7-7C1C-0EB48A5D9FF7}"/>
              </a:ext>
            </a:extLst>
          </p:cNvPr>
          <p:cNvSpPr/>
          <p:nvPr/>
        </p:nvSpPr>
        <p:spPr>
          <a:xfrm>
            <a:off x="1075862" y="2525118"/>
            <a:ext cx="3140427" cy="485723"/>
          </a:xfrm>
          <a:prstGeom prst="rect">
            <a:avLst/>
          </a:prstGeom>
          <a:solidFill>
            <a:srgbClr val="073B45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914400"/>
            <a:r>
              <a:rPr lang="en-US" sz="1200" dirty="0">
                <a:solidFill>
                  <a:srgbClr val="E6E4D9"/>
                </a:solidFill>
                <a:latin typeface="Arial Nova" panose="020B0504020202020204" pitchFamily="34" charset="0"/>
              </a:rPr>
              <a:t>Cybersecurity is standard business requirement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F4CD29-9CD8-A0C8-BA66-94A7F4AB8DDA}"/>
              </a:ext>
            </a:extLst>
          </p:cNvPr>
          <p:cNvSpPr/>
          <p:nvPr/>
        </p:nvSpPr>
        <p:spPr>
          <a:xfrm>
            <a:off x="1075863" y="3224547"/>
            <a:ext cx="3140425" cy="1146790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2285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458F4-079F-F86F-8FF7-950E44DDB264}"/>
              </a:ext>
            </a:extLst>
          </p:cNvPr>
          <p:cNvSpPr txBox="1"/>
          <p:nvPr/>
        </p:nvSpPr>
        <p:spPr>
          <a:xfrm>
            <a:off x="1147896" y="3281945"/>
            <a:ext cx="306839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Assessments &amp; Remediation required for underwriting</a:t>
            </a:r>
          </a:p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Providers unwavering on requirements</a:t>
            </a:r>
          </a:p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Data is valuable/mission critical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88A247-56DD-7437-C594-1FDBE18E5FFB}"/>
              </a:ext>
            </a:extLst>
          </p:cNvPr>
          <p:cNvSpPr/>
          <p:nvPr/>
        </p:nvSpPr>
        <p:spPr>
          <a:xfrm>
            <a:off x="4927714" y="2525118"/>
            <a:ext cx="3140427" cy="485723"/>
          </a:xfrm>
          <a:prstGeom prst="rect">
            <a:avLst/>
          </a:prstGeom>
          <a:solidFill>
            <a:srgbClr val="073B45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228557"/>
            <a:r>
              <a:rPr lang="en-US" sz="1200" dirty="0">
                <a:solidFill>
                  <a:srgbClr val="E6E4D9"/>
                </a:solidFill>
                <a:latin typeface="Arial Nova" panose="020B0504020202020204" pitchFamily="34" charset="0"/>
              </a:rPr>
              <a:t>Compliance is no longer only industry mandated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72ECB0-8D60-0724-E37A-0A3C08A209F6}"/>
              </a:ext>
            </a:extLst>
          </p:cNvPr>
          <p:cNvSpPr/>
          <p:nvPr/>
        </p:nvSpPr>
        <p:spPr>
          <a:xfrm>
            <a:off x="4927714" y="3224547"/>
            <a:ext cx="3140425" cy="1146790"/>
          </a:xfrm>
          <a:prstGeom prst="rect">
            <a:avLst/>
          </a:prstGeom>
          <a:solidFill>
            <a:srgbClr val="073B4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22855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E6E4D9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4B61B1-9B46-FFB9-E759-6E42C8DFCC40}"/>
              </a:ext>
            </a:extLst>
          </p:cNvPr>
          <p:cNvSpPr txBox="1"/>
          <p:nvPr/>
        </p:nvSpPr>
        <p:spPr>
          <a:xfrm>
            <a:off x="4999747" y="3281945"/>
            <a:ext cx="3068392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HIPPA/HITRUST - Healthcare</a:t>
            </a:r>
          </a:p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PCI-DSS/SOX/GLBA - Financial Services</a:t>
            </a:r>
          </a:p>
          <a:p>
            <a:pPr marL="171450" indent="-171450" defTabSz="9144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E6E4D9"/>
                </a:solidFill>
              </a:rPr>
              <a:t>Cost of entry for businesses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B75146-7177-F5A0-74BB-C9EFC793D60F}"/>
              </a:ext>
            </a:extLst>
          </p:cNvPr>
          <p:cNvSpPr/>
          <p:nvPr/>
        </p:nvSpPr>
        <p:spPr>
          <a:xfrm>
            <a:off x="2188873" y="1464141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D0A516-8C4F-7FD0-1E86-C44140F1A8BB}"/>
              </a:ext>
            </a:extLst>
          </p:cNvPr>
          <p:cNvSpPr/>
          <p:nvPr/>
        </p:nvSpPr>
        <p:spPr>
          <a:xfrm>
            <a:off x="6076743" y="1464141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B28A7C-F15C-889D-F2AA-AEFD5CD00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1871" y="1620504"/>
            <a:ext cx="601674" cy="60167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BE38EA6-C3A4-06F0-3D01-7E23189B8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33106" y="1620504"/>
            <a:ext cx="601674" cy="6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cW1W2x1GGz_wPv_qqM7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cW1W2x1GGz_wPv_qqM7Q"/>
</p:tagLst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ray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B4D"/>
      </a:accent1>
      <a:accent2>
        <a:srgbClr val="0C222C"/>
      </a:accent2>
      <a:accent3>
        <a:srgbClr val="0A4F5C"/>
      </a:accent3>
      <a:accent4>
        <a:srgbClr val="F92900"/>
      </a:accent4>
      <a:accent5>
        <a:srgbClr val="246685"/>
      </a:accent5>
      <a:accent6>
        <a:srgbClr val="073B45"/>
      </a:accent6>
      <a:hlink>
        <a:srgbClr val="0563C1"/>
      </a:hlink>
      <a:folHlink>
        <a:srgbClr val="954F72"/>
      </a:folHlink>
    </a:clrScheme>
    <a:fontScheme name="Crayon">
      <a:majorFont>
        <a:latin typeface="Arial Nova Light"/>
        <a:ea typeface=""/>
        <a:cs typeface=""/>
      </a:majorFont>
      <a:minorFont>
        <a:latin typeface="Arial 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>
            <a:solidFill>
              <a:srgbClr val="094E5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ayon ppt template with examples of use" id="{1318CCD7-27CF-4289-A661-798CA700EEA0}" vid="{A904FFB1-DF8A-4389-9967-EE6C20333875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A4C"/>
      </a:accent1>
      <a:accent2>
        <a:srgbClr val="04242D"/>
      </a:accent2>
      <a:accent3>
        <a:srgbClr val="A5A5A5"/>
      </a:accent3>
      <a:accent4>
        <a:srgbClr val="094E5D"/>
      </a:accent4>
      <a:accent5>
        <a:srgbClr val="E6E4D9"/>
      </a:accent5>
      <a:accent6>
        <a:srgbClr val="F2F1ED"/>
      </a:accent6>
      <a:hlink>
        <a:srgbClr val="0563C1"/>
      </a:hlink>
      <a:folHlink>
        <a:srgbClr val="954F72"/>
      </a:folHlink>
    </a:clrScheme>
    <a:fontScheme name="Crayon">
      <a:majorFont>
        <a:latin typeface="Arial Nova Light"/>
        <a:ea typeface=""/>
        <a:cs typeface=""/>
      </a:majorFont>
      <a:minorFont>
        <a:latin typeface="Arial 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A596C"/>
        </a:solidFill>
        <a:ln>
          <a:noFill/>
        </a:ln>
      </a:spPr>
      <a:bodyPr rtlCol="0" anchor="t"/>
      <a:lstStyle>
        <a:defPPr algn="l">
          <a:defRPr sz="1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600">
            <a:solidFill>
              <a:srgbClr val="094E5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ayon ppt template with examples of use" id="{1318CCD7-27CF-4289-A661-798CA700EEA0}" vid="{A904FFB1-DF8A-4389-9967-EE6C2033387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7C95786-0079-4213-A3B8-267F53C2A143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5EC59A92F8E24CA452BB01F2C0D826" ma:contentTypeVersion="4" ma:contentTypeDescription="Create a new document." ma:contentTypeScope="" ma:versionID="704a7aa921fea57e8dd50175dbb04535">
  <xsd:schema xmlns:xsd="http://www.w3.org/2001/XMLSchema" xmlns:xs="http://www.w3.org/2001/XMLSchema" xmlns:p="http://schemas.microsoft.com/office/2006/metadata/properties" xmlns:ns2="abe873f9-b700-4110-9ac2-8b5f86e77f52" targetNamespace="http://schemas.microsoft.com/office/2006/metadata/properties" ma:root="true" ma:fieldsID="a0a632caa3dd46cc010c1ce86a2b017e" ns2:_="">
    <xsd:import namespace="abe873f9-b700-4110-9ac2-8b5f86e77f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e873f9-b700-4110-9ac2-8b5f86e77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715EE2-FD2D-4F59-8F15-B3F806D1B68F}">
  <ds:schemaRefs>
    <ds:schemaRef ds:uri="abe873f9-b700-4110-9ac2-8b5f86e77f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9F39AF-6920-45AD-8F1B-CEA1791166E1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abe873f9-b700-4110-9ac2-8b5f86e77f5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9103</TotalTime>
  <Words>1132</Words>
  <Application>Microsoft Macintosh PowerPoint</Application>
  <PresentationFormat>On-screen Show (16:9)</PresentationFormat>
  <Paragraphs>186</Paragraphs>
  <Slides>20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Wingdings</vt:lpstr>
      <vt:lpstr>Arial Nova Light</vt:lpstr>
      <vt:lpstr>Verdana</vt:lpstr>
      <vt:lpstr>Arial Nova</vt:lpstr>
      <vt:lpstr>Calibri</vt:lpstr>
      <vt:lpstr>IBM Plex Sans</vt:lpstr>
      <vt:lpstr>PPT-mal_NIC</vt:lpstr>
      <vt:lpstr>1_Office Theme</vt:lpstr>
      <vt:lpstr>3_Office Theme</vt:lpstr>
      <vt:lpstr>think-cell Slide</vt:lpstr>
      <vt:lpstr>PowerPoint Presentation</vt:lpstr>
      <vt:lpstr>Measuring Risk in Cloud Infrastructure &amp; Cybersecurity</vt:lpstr>
      <vt:lpstr>Cybersecurity in the Modern Age</vt:lpstr>
      <vt:lpstr>Cybersecurity Statistics</vt:lpstr>
      <vt:lpstr>PowerPoint Presentation</vt:lpstr>
      <vt:lpstr>PowerPoint Presentation</vt:lpstr>
      <vt:lpstr>Attacks are Evolving</vt:lpstr>
      <vt:lpstr>What is the problem?</vt:lpstr>
      <vt:lpstr>PowerPoint Presentation</vt:lpstr>
      <vt:lpstr>Infrastructure is expensive</vt:lpstr>
      <vt:lpstr>Assessments alone don't provide a full picture</vt:lpstr>
      <vt:lpstr>What is the solution?</vt:lpstr>
      <vt:lpstr>Building Decision Intelligence</vt:lpstr>
      <vt:lpstr>Two Teams,  One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Jon Roulston</cp:lastModifiedBy>
  <cp:revision>45</cp:revision>
  <dcterms:created xsi:type="dcterms:W3CDTF">2012-11-21T10:27:26Z</dcterms:created>
  <dcterms:modified xsi:type="dcterms:W3CDTF">2022-06-05T22:27:07Z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0x010100735EC59A92F8E24CA452BB01F2C0D826</vt:lpwstr>
  </property>
</Properties>
</file>